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02" r:id="rId1"/>
  </p:sldMasterIdLst>
  <p:notesMasterIdLst>
    <p:notesMasterId r:id="rId30"/>
  </p:notesMasterIdLst>
  <p:handoutMasterIdLst>
    <p:handoutMasterId r:id="rId31"/>
  </p:handoutMasterIdLst>
  <p:sldIdLst>
    <p:sldId id="259" r:id="rId2"/>
    <p:sldId id="290" r:id="rId3"/>
    <p:sldId id="260" r:id="rId4"/>
    <p:sldId id="264" r:id="rId5"/>
    <p:sldId id="291" r:id="rId6"/>
    <p:sldId id="292" r:id="rId7"/>
    <p:sldId id="304" r:id="rId8"/>
    <p:sldId id="293" r:id="rId9"/>
    <p:sldId id="266" r:id="rId10"/>
    <p:sldId id="268" r:id="rId11"/>
    <p:sldId id="270" r:id="rId12"/>
    <p:sldId id="269" r:id="rId13"/>
    <p:sldId id="271" r:id="rId14"/>
    <p:sldId id="273" r:id="rId15"/>
    <p:sldId id="274" r:id="rId16"/>
    <p:sldId id="295" r:id="rId17"/>
    <p:sldId id="302" r:id="rId18"/>
    <p:sldId id="298" r:id="rId19"/>
    <p:sldId id="296" r:id="rId20"/>
    <p:sldId id="261" r:id="rId21"/>
    <p:sldId id="265" r:id="rId22"/>
    <p:sldId id="276" r:id="rId23"/>
    <p:sldId id="297" r:id="rId24"/>
    <p:sldId id="275" r:id="rId25"/>
    <p:sldId id="299" r:id="rId26"/>
    <p:sldId id="300" r:id="rId27"/>
    <p:sldId id="303" r:id="rId28"/>
    <p:sldId id="286" r:id="rId2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等线" panose="02010600030101010101" pitchFamily="2" charset="-122"/>
      <p:regular r:id="rId40"/>
      <p:bold r:id="rId41"/>
    </p:embeddedFont>
    <p:embeddedFont>
      <p:font typeface="等线 Light" panose="02010600030101010101" pitchFamily="2" charset="-122"/>
      <p:regular r:id="rId42"/>
    </p:embeddedFont>
    <p:embeddedFont>
      <p:font typeface="微软雅黑" panose="020B0503020204020204" pitchFamily="34" charset="-122"/>
      <p:regular r:id="rId43"/>
      <p:bold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9D"/>
    <a:srgbClr val="7FB1D8"/>
    <a:srgbClr val="003072"/>
    <a:srgbClr val="3F6EAA"/>
    <a:srgbClr val="FF0000"/>
    <a:srgbClr val="5F5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9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0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74750-3B4E-498A-A785-849902668EAD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9223C-4CCF-4EBF-BE5C-4248FE39EF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41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9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600" dirty="0"/>
              <a:t>A Separate Data Structure For Online Multi-hypothesis Topological Mapping</a:t>
            </a:r>
            <a:endParaRPr lang="zh-CN" altLang="en-US" sz="20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69123" y="5773763"/>
            <a:ext cx="5820358" cy="833854"/>
          </a:xfrm>
        </p:spPr>
        <p:txBody>
          <a:bodyPr/>
          <a:lstStyle/>
          <a:p>
            <a:r>
              <a:rPr lang="en-US" altLang="zh-CN" sz="2000" dirty="0" err="1"/>
              <a:t>ChangYang</a:t>
            </a:r>
            <a:r>
              <a:rPr lang="en-US" altLang="zh-CN" sz="2000" dirty="0"/>
              <a:t> Gong </a:t>
            </a:r>
          </a:p>
          <a:p>
            <a:r>
              <a:rPr lang="zh-CN" altLang="en-US" sz="2000" dirty="0"/>
              <a:t>龚畅阳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69124" y="5274759"/>
            <a:ext cx="4159250" cy="499004"/>
          </a:xfrm>
        </p:spPr>
        <p:txBody>
          <a:bodyPr/>
          <a:lstStyle/>
          <a:p>
            <a:r>
              <a:rPr lang="en-US" altLang="zh-CN" dirty="0"/>
              <a:t>2019/8/10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/>
          <p:cNvGrpSpPr/>
          <p:nvPr/>
        </p:nvGrpSpPr>
        <p:grpSpPr>
          <a:xfrm>
            <a:off x="1003870" y="1770611"/>
            <a:ext cx="2487475" cy="1637605"/>
            <a:chOff x="1003870" y="1828802"/>
            <a:chExt cx="2487475" cy="1637605"/>
          </a:xfrm>
        </p:grpSpPr>
        <p:sp>
          <p:nvSpPr>
            <p:cNvPr id="89" name="矩形 88"/>
            <p:cNvSpPr/>
            <p:nvPr/>
          </p:nvSpPr>
          <p:spPr>
            <a:xfrm>
              <a:off x="1003870" y="1828802"/>
              <a:ext cx="2487475" cy="1637605"/>
            </a:xfrm>
            <a:prstGeom prst="rect">
              <a:avLst/>
            </a:prstGeom>
            <a:noFill/>
            <a:ln w="12700">
              <a:solidFill>
                <a:srgbClr val="0064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/>
            <p:cNvSpPr/>
            <p:nvPr/>
          </p:nvSpPr>
          <p:spPr>
            <a:xfrm>
              <a:off x="1223574" y="2495415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/>
            <p:cNvSpPr/>
            <p:nvPr/>
          </p:nvSpPr>
          <p:spPr>
            <a:xfrm>
              <a:off x="2148256" y="2480653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1711437" y="3045919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3" name="直接连接符 92"/>
            <p:cNvCxnSpPr>
              <a:stCxn id="90" idx="3"/>
              <a:endCxn id="91" idx="1"/>
            </p:cNvCxnSpPr>
            <p:nvPr/>
          </p:nvCxnSpPr>
          <p:spPr>
            <a:xfrm flipV="1">
              <a:off x="1489582" y="2613657"/>
              <a:ext cx="658674" cy="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>
              <a:stCxn id="90" idx="2"/>
              <a:endCxn id="92" idx="1"/>
            </p:cNvCxnSpPr>
            <p:nvPr/>
          </p:nvCxnSpPr>
          <p:spPr>
            <a:xfrm>
              <a:off x="1356578" y="2761423"/>
              <a:ext cx="354859" cy="417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>
              <a:stCxn id="91" idx="2"/>
              <a:endCxn id="92" idx="3"/>
            </p:cNvCxnSpPr>
            <p:nvPr/>
          </p:nvCxnSpPr>
          <p:spPr>
            <a:xfrm flipH="1">
              <a:off x="1977445" y="2746661"/>
              <a:ext cx="303815" cy="43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组合 95"/>
          <p:cNvGrpSpPr/>
          <p:nvPr/>
        </p:nvGrpSpPr>
        <p:grpSpPr>
          <a:xfrm>
            <a:off x="4836037" y="1770611"/>
            <a:ext cx="2470849" cy="1637605"/>
            <a:chOff x="1003870" y="1828802"/>
            <a:chExt cx="2470849" cy="1637605"/>
          </a:xfrm>
        </p:grpSpPr>
        <p:sp>
          <p:nvSpPr>
            <p:cNvPr id="97" name="矩形 96"/>
            <p:cNvSpPr/>
            <p:nvPr/>
          </p:nvSpPr>
          <p:spPr>
            <a:xfrm>
              <a:off x="1003870" y="1828802"/>
              <a:ext cx="2470849" cy="1637605"/>
            </a:xfrm>
            <a:prstGeom prst="rect">
              <a:avLst/>
            </a:prstGeom>
            <a:noFill/>
            <a:ln w="12700">
              <a:solidFill>
                <a:srgbClr val="0064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1223574" y="2495415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2148256" y="2480653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1711437" y="3045919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1" name="直接连接符 100"/>
            <p:cNvCxnSpPr>
              <a:stCxn id="98" idx="3"/>
              <a:endCxn id="99" idx="1"/>
            </p:cNvCxnSpPr>
            <p:nvPr/>
          </p:nvCxnSpPr>
          <p:spPr>
            <a:xfrm flipV="1">
              <a:off x="1489582" y="2613657"/>
              <a:ext cx="658674" cy="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>
              <a:stCxn id="98" idx="2"/>
              <a:endCxn id="100" idx="1"/>
            </p:cNvCxnSpPr>
            <p:nvPr/>
          </p:nvCxnSpPr>
          <p:spPr>
            <a:xfrm>
              <a:off x="1356578" y="2761423"/>
              <a:ext cx="354859" cy="417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>
              <a:stCxn id="99" idx="2"/>
              <a:endCxn id="100" idx="3"/>
            </p:cNvCxnSpPr>
            <p:nvPr/>
          </p:nvCxnSpPr>
          <p:spPr>
            <a:xfrm flipH="1">
              <a:off x="1977445" y="2746661"/>
              <a:ext cx="303815" cy="43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右箭头 62"/>
          <p:cNvSpPr/>
          <p:nvPr/>
        </p:nvSpPr>
        <p:spPr>
          <a:xfrm>
            <a:off x="0" y="5478089"/>
            <a:ext cx="8146473" cy="108896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494024" y="1687484"/>
            <a:ext cx="7295001" cy="3474720"/>
          </a:xfrm>
          <a:prstGeom prst="roundRect">
            <a:avLst>
              <a:gd name="adj" fmla="val 12122"/>
            </a:avLst>
          </a:prstGeom>
          <a:noFill/>
          <a:ln>
            <a:solidFill>
              <a:srgbClr val="00649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Separated storage of hypothesis</a:t>
            </a:r>
            <a:endParaRPr lang="zh-CN" altLang="en-US" dirty="0"/>
          </a:p>
        </p:txBody>
      </p:sp>
      <p:cxnSp>
        <p:nvCxnSpPr>
          <p:cNvPr id="47" name="直接箭头连接符 46"/>
          <p:cNvCxnSpPr>
            <a:endCxn id="29" idx="2"/>
          </p:cNvCxnSpPr>
          <p:nvPr/>
        </p:nvCxnSpPr>
        <p:spPr>
          <a:xfrm flipV="1">
            <a:off x="1097280" y="2703232"/>
            <a:ext cx="259298" cy="3040863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V="1">
            <a:off x="1208919" y="2703233"/>
            <a:ext cx="3979826" cy="3040862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endCxn id="31" idx="2"/>
          </p:cNvCxnSpPr>
          <p:nvPr/>
        </p:nvCxnSpPr>
        <p:spPr>
          <a:xfrm flipH="1" flipV="1">
            <a:off x="1844441" y="3253736"/>
            <a:ext cx="59174" cy="2432169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V="1">
            <a:off x="1977445" y="2688470"/>
            <a:ext cx="3891340" cy="2997435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 flipH="1" flipV="1">
            <a:off x="2281260" y="2703233"/>
            <a:ext cx="279060" cy="3040862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endCxn id="43" idx="2"/>
          </p:cNvCxnSpPr>
          <p:nvPr/>
        </p:nvCxnSpPr>
        <p:spPr>
          <a:xfrm flipV="1">
            <a:off x="2626822" y="3253736"/>
            <a:ext cx="3049786" cy="2490359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2195972" y="2489628"/>
            <a:ext cx="146438" cy="146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605011" y="3049108"/>
            <a:ext cx="146438" cy="146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724128" y="2663873"/>
            <a:ext cx="851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Robot</a:t>
            </a:r>
          </a:p>
        </p:txBody>
      </p:sp>
      <p:sp>
        <p:nvSpPr>
          <p:cNvPr id="104" name="矩形 103"/>
          <p:cNvSpPr/>
          <p:nvPr/>
        </p:nvSpPr>
        <p:spPr>
          <a:xfrm>
            <a:off x="942911" y="5900360"/>
            <a:ext cx="266008" cy="266008"/>
          </a:xfrm>
          <a:prstGeom prst="rect">
            <a:avLst/>
          </a:prstGeom>
          <a:solidFill>
            <a:srgbClr val="3F6EAA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5" name="矩形 104"/>
          <p:cNvSpPr/>
          <p:nvPr/>
        </p:nvSpPr>
        <p:spPr>
          <a:xfrm>
            <a:off x="1711437" y="5900360"/>
            <a:ext cx="266008" cy="266008"/>
          </a:xfrm>
          <a:prstGeom prst="rect">
            <a:avLst/>
          </a:prstGeom>
          <a:solidFill>
            <a:srgbClr val="3F6EAA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6" name="矩形 105"/>
          <p:cNvSpPr/>
          <p:nvPr/>
        </p:nvSpPr>
        <p:spPr>
          <a:xfrm>
            <a:off x="2479963" y="5900360"/>
            <a:ext cx="266008" cy="266008"/>
          </a:xfrm>
          <a:prstGeom prst="rect">
            <a:avLst/>
          </a:prstGeom>
          <a:solidFill>
            <a:srgbClr val="3F6EAA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07" name="上箭头 106"/>
          <p:cNvSpPr/>
          <p:nvPr/>
        </p:nvSpPr>
        <p:spPr>
          <a:xfrm rot="5400000">
            <a:off x="1322216" y="5848698"/>
            <a:ext cx="275923" cy="369332"/>
          </a:xfrm>
          <a:prstGeom prst="upArrow">
            <a:avLst>
              <a:gd name="adj1" fmla="val 37949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上箭头 107"/>
          <p:cNvSpPr/>
          <p:nvPr/>
        </p:nvSpPr>
        <p:spPr>
          <a:xfrm rot="5400000">
            <a:off x="2090742" y="5848698"/>
            <a:ext cx="275923" cy="369332"/>
          </a:xfrm>
          <a:prstGeom prst="upArrow">
            <a:avLst>
              <a:gd name="adj1" fmla="val 37949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4899723" y="3818830"/>
            <a:ext cx="28557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Node details are stored in node instances, the usage and references are connected to each other</a:t>
            </a:r>
          </a:p>
        </p:txBody>
      </p:sp>
    </p:spTree>
    <p:extLst>
      <p:ext uri="{BB962C8B-B14F-4D97-AF65-F5344CB8AC3E}">
        <p14:creationId xmlns:p14="http://schemas.microsoft.com/office/powerpoint/2010/main" val="24872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 animBg="1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/>
          <p:cNvSpPr/>
          <p:nvPr/>
        </p:nvSpPr>
        <p:spPr>
          <a:xfrm>
            <a:off x="2599436" y="1881236"/>
            <a:ext cx="266008" cy="266008"/>
          </a:xfrm>
          <a:prstGeom prst="rect">
            <a:avLst/>
          </a:prstGeom>
          <a:solidFill>
            <a:srgbClr val="7FB1D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1003870" y="1770611"/>
            <a:ext cx="2487475" cy="1637605"/>
            <a:chOff x="1003870" y="1828802"/>
            <a:chExt cx="2487475" cy="1637605"/>
          </a:xfrm>
        </p:grpSpPr>
        <p:sp>
          <p:nvSpPr>
            <p:cNvPr id="38" name="矩形 37"/>
            <p:cNvSpPr/>
            <p:nvPr/>
          </p:nvSpPr>
          <p:spPr>
            <a:xfrm>
              <a:off x="1003870" y="1828802"/>
              <a:ext cx="2487475" cy="1637605"/>
            </a:xfrm>
            <a:prstGeom prst="rect">
              <a:avLst/>
            </a:prstGeom>
            <a:noFill/>
            <a:ln w="12700">
              <a:solidFill>
                <a:srgbClr val="0064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23574" y="2495415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2148256" y="2480653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711437" y="3045919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/>
            <p:cNvCxnSpPr>
              <a:stCxn id="48" idx="3"/>
              <a:endCxn id="50" idx="1"/>
            </p:cNvCxnSpPr>
            <p:nvPr/>
          </p:nvCxnSpPr>
          <p:spPr>
            <a:xfrm flipV="1">
              <a:off x="1489582" y="2613657"/>
              <a:ext cx="658674" cy="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>
              <a:stCxn id="48" idx="2"/>
              <a:endCxn id="54" idx="1"/>
            </p:cNvCxnSpPr>
            <p:nvPr/>
          </p:nvCxnSpPr>
          <p:spPr>
            <a:xfrm>
              <a:off x="1356578" y="2761423"/>
              <a:ext cx="354859" cy="417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>
              <a:stCxn id="50" idx="2"/>
              <a:endCxn id="54" idx="3"/>
            </p:cNvCxnSpPr>
            <p:nvPr/>
          </p:nvCxnSpPr>
          <p:spPr>
            <a:xfrm flipH="1">
              <a:off x="1977445" y="2746661"/>
              <a:ext cx="303815" cy="43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/>
          <p:cNvGrpSpPr/>
          <p:nvPr/>
        </p:nvGrpSpPr>
        <p:grpSpPr>
          <a:xfrm>
            <a:off x="4836037" y="1770611"/>
            <a:ext cx="2470849" cy="1637605"/>
            <a:chOff x="1003870" y="1828802"/>
            <a:chExt cx="2470849" cy="1637605"/>
          </a:xfrm>
        </p:grpSpPr>
        <p:sp>
          <p:nvSpPr>
            <p:cNvPr id="66" name="矩形 65"/>
            <p:cNvSpPr/>
            <p:nvPr/>
          </p:nvSpPr>
          <p:spPr>
            <a:xfrm>
              <a:off x="1003870" y="1828802"/>
              <a:ext cx="2470849" cy="1637605"/>
            </a:xfrm>
            <a:prstGeom prst="rect">
              <a:avLst/>
            </a:prstGeom>
            <a:noFill/>
            <a:ln w="12700">
              <a:solidFill>
                <a:srgbClr val="0064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1223574" y="2495415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2148256" y="2480653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1711437" y="3045919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0" name="直接连接符 69"/>
            <p:cNvCxnSpPr>
              <a:stCxn id="67" idx="3"/>
              <a:endCxn id="68" idx="1"/>
            </p:cNvCxnSpPr>
            <p:nvPr/>
          </p:nvCxnSpPr>
          <p:spPr>
            <a:xfrm flipV="1">
              <a:off x="1489582" y="2613657"/>
              <a:ext cx="658674" cy="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>
              <a:stCxn id="67" idx="2"/>
              <a:endCxn id="69" idx="1"/>
            </p:cNvCxnSpPr>
            <p:nvPr/>
          </p:nvCxnSpPr>
          <p:spPr>
            <a:xfrm>
              <a:off x="1356578" y="2761423"/>
              <a:ext cx="354859" cy="417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>
              <a:stCxn id="68" idx="2"/>
              <a:endCxn id="69" idx="3"/>
            </p:cNvCxnSpPr>
            <p:nvPr/>
          </p:nvCxnSpPr>
          <p:spPr>
            <a:xfrm flipH="1">
              <a:off x="1977445" y="2746661"/>
              <a:ext cx="303815" cy="43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右箭头 62"/>
          <p:cNvSpPr/>
          <p:nvPr/>
        </p:nvSpPr>
        <p:spPr>
          <a:xfrm>
            <a:off x="0" y="5478089"/>
            <a:ext cx="8146473" cy="108896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494024" y="1687484"/>
            <a:ext cx="7295001" cy="3474720"/>
          </a:xfrm>
          <a:prstGeom prst="roundRect">
            <a:avLst>
              <a:gd name="adj" fmla="val 12122"/>
            </a:avLst>
          </a:prstGeom>
          <a:noFill/>
          <a:ln>
            <a:solidFill>
              <a:srgbClr val="00649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Separated storage of hypothesis</a:t>
            </a:r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5605011" y="3049108"/>
            <a:ext cx="146438" cy="146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/>
        </p:nvCxnSpPr>
        <p:spPr>
          <a:xfrm flipH="1">
            <a:off x="2410206" y="2112713"/>
            <a:ext cx="303815" cy="4322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>
            <a:off x="2208041" y="2497009"/>
            <a:ext cx="146438" cy="146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7830965" y="2883122"/>
            <a:ext cx="1302752" cy="1179238"/>
            <a:chOff x="7830965" y="2883122"/>
            <a:chExt cx="1302752" cy="1179238"/>
          </a:xfrm>
        </p:grpSpPr>
        <p:sp>
          <p:nvSpPr>
            <p:cNvPr id="36" name="矩形 35"/>
            <p:cNvSpPr/>
            <p:nvPr/>
          </p:nvSpPr>
          <p:spPr>
            <a:xfrm>
              <a:off x="8240979" y="3592268"/>
              <a:ext cx="470092" cy="470092"/>
            </a:xfrm>
            <a:prstGeom prst="rect">
              <a:avLst/>
            </a:prstGeom>
            <a:solidFill>
              <a:srgbClr val="3F6EA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93" name="矩形 92"/>
            <p:cNvSpPr/>
            <p:nvPr/>
          </p:nvSpPr>
          <p:spPr>
            <a:xfrm>
              <a:off x="7830965" y="2883122"/>
              <a:ext cx="130275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New Instance!</a:t>
              </a:r>
            </a:p>
          </p:txBody>
        </p:sp>
      </p:grpSp>
      <p:cxnSp>
        <p:nvCxnSpPr>
          <p:cNvPr id="6" name="肘形连接符 5"/>
          <p:cNvCxnSpPr>
            <a:endCxn id="66" idx="2"/>
          </p:cNvCxnSpPr>
          <p:nvPr/>
        </p:nvCxnSpPr>
        <p:spPr>
          <a:xfrm rot="10800000">
            <a:off x="6071463" y="3408217"/>
            <a:ext cx="2075011" cy="399013"/>
          </a:xfrm>
          <a:prstGeom prst="bentConnector2">
            <a:avLst/>
          </a:prstGeom>
          <a:ln w="47625"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肘形连接符 94"/>
          <p:cNvCxnSpPr>
            <a:endCxn id="38" idx="2"/>
          </p:cNvCxnSpPr>
          <p:nvPr/>
        </p:nvCxnSpPr>
        <p:spPr>
          <a:xfrm rot="10800000">
            <a:off x="2247609" y="3408216"/>
            <a:ext cx="3823853" cy="399014"/>
          </a:xfrm>
          <a:prstGeom prst="bentConnector2">
            <a:avLst/>
          </a:prstGeom>
          <a:ln w="47625"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>
          <a:xfrm>
            <a:off x="4680105" y="3968011"/>
            <a:ext cx="2635969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If it conflicts with the hypothesis, this map will be deleted</a:t>
            </a:r>
          </a:p>
        </p:txBody>
      </p:sp>
      <p:cxnSp>
        <p:nvCxnSpPr>
          <p:cNvPr id="99" name="直接连接符 98"/>
          <p:cNvCxnSpPr/>
          <p:nvPr/>
        </p:nvCxnSpPr>
        <p:spPr>
          <a:xfrm flipH="1">
            <a:off x="2412000" y="2113200"/>
            <a:ext cx="303815" cy="432262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/>
          <p:cNvSpPr/>
          <p:nvPr/>
        </p:nvSpPr>
        <p:spPr>
          <a:xfrm>
            <a:off x="929622" y="4060067"/>
            <a:ext cx="263596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At first consider it to be a brand new node</a:t>
            </a:r>
          </a:p>
        </p:txBody>
      </p:sp>
      <p:sp>
        <p:nvSpPr>
          <p:cNvPr id="39" name="矩形 38"/>
          <p:cNvSpPr/>
          <p:nvPr/>
        </p:nvSpPr>
        <p:spPr>
          <a:xfrm>
            <a:off x="942911" y="5900360"/>
            <a:ext cx="266008" cy="266008"/>
          </a:xfrm>
          <a:prstGeom prst="rect">
            <a:avLst/>
          </a:prstGeom>
          <a:solidFill>
            <a:srgbClr val="3F6EAA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711437" y="5900360"/>
            <a:ext cx="266008" cy="266008"/>
          </a:xfrm>
          <a:prstGeom prst="rect">
            <a:avLst/>
          </a:prstGeom>
          <a:solidFill>
            <a:srgbClr val="3F6EAA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2479963" y="5900360"/>
            <a:ext cx="266008" cy="266008"/>
          </a:xfrm>
          <a:prstGeom prst="rect">
            <a:avLst/>
          </a:prstGeom>
          <a:solidFill>
            <a:srgbClr val="3F6EAA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2" name="上箭头 41"/>
          <p:cNvSpPr/>
          <p:nvPr/>
        </p:nvSpPr>
        <p:spPr>
          <a:xfrm rot="5400000">
            <a:off x="1322216" y="5848698"/>
            <a:ext cx="275923" cy="369332"/>
          </a:xfrm>
          <a:prstGeom prst="upArrow">
            <a:avLst>
              <a:gd name="adj1" fmla="val 37949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上箭头 42"/>
          <p:cNvSpPr/>
          <p:nvPr/>
        </p:nvSpPr>
        <p:spPr>
          <a:xfrm rot="5400000">
            <a:off x="2090742" y="5848698"/>
            <a:ext cx="275923" cy="369332"/>
          </a:xfrm>
          <a:prstGeom prst="upArrow">
            <a:avLst>
              <a:gd name="adj1" fmla="val 37949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63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07407E-6 L 0.03298 -0.03333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-1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0.03299 -0.03333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99 -0.03333 L 0.04757 -0.0842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-266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8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99 -0.03333 L 0.04757 -0.08426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-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5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4.16667E-6 0.24653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34" grpId="0" animBg="1"/>
      <p:bldP spid="34" grpId="1" animBg="1"/>
      <p:bldP spid="92" grpId="0" animBg="1"/>
      <p:bldP spid="92" grpId="1" animBg="1"/>
      <p:bldP spid="97" grpId="0" animBg="1"/>
      <p:bldP spid="10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/>
          <p:cNvSpPr/>
          <p:nvPr/>
        </p:nvSpPr>
        <p:spPr>
          <a:xfrm>
            <a:off x="2599436" y="1881236"/>
            <a:ext cx="266008" cy="266008"/>
          </a:xfrm>
          <a:prstGeom prst="rect">
            <a:avLst/>
          </a:prstGeom>
          <a:solidFill>
            <a:srgbClr val="7FB1D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1003870" y="1770611"/>
            <a:ext cx="2487475" cy="1637605"/>
            <a:chOff x="1003870" y="1828802"/>
            <a:chExt cx="2487475" cy="1637605"/>
          </a:xfrm>
        </p:grpSpPr>
        <p:sp>
          <p:nvSpPr>
            <p:cNvPr id="38" name="矩形 37"/>
            <p:cNvSpPr/>
            <p:nvPr/>
          </p:nvSpPr>
          <p:spPr>
            <a:xfrm>
              <a:off x="1003870" y="1828802"/>
              <a:ext cx="2487475" cy="1637605"/>
            </a:xfrm>
            <a:prstGeom prst="rect">
              <a:avLst/>
            </a:prstGeom>
            <a:noFill/>
            <a:ln w="12700">
              <a:solidFill>
                <a:srgbClr val="0064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23574" y="2495415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2148256" y="2480653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711437" y="3045919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/>
            <p:cNvCxnSpPr>
              <a:stCxn id="48" idx="3"/>
              <a:endCxn id="50" idx="1"/>
            </p:cNvCxnSpPr>
            <p:nvPr/>
          </p:nvCxnSpPr>
          <p:spPr>
            <a:xfrm flipV="1">
              <a:off x="1489582" y="2613657"/>
              <a:ext cx="658674" cy="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>
              <a:stCxn id="48" idx="2"/>
              <a:endCxn id="54" idx="1"/>
            </p:cNvCxnSpPr>
            <p:nvPr/>
          </p:nvCxnSpPr>
          <p:spPr>
            <a:xfrm>
              <a:off x="1356578" y="2761423"/>
              <a:ext cx="354859" cy="417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>
              <a:stCxn id="50" idx="2"/>
              <a:endCxn id="54" idx="3"/>
            </p:cNvCxnSpPr>
            <p:nvPr/>
          </p:nvCxnSpPr>
          <p:spPr>
            <a:xfrm flipH="1">
              <a:off x="1977445" y="2746661"/>
              <a:ext cx="303815" cy="43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/>
          <p:cNvGrpSpPr/>
          <p:nvPr/>
        </p:nvGrpSpPr>
        <p:grpSpPr>
          <a:xfrm>
            <a:off x="4836037" y="1770611"/>
            <a:ext cx="2470849" cy="1637605"/>
            <a:chOff x="1003870" y="1828802"/>
            <a:chExt cx="2470849" cy="1637605"/>
          </a:xfrm>
        </p:grpSpPr>
        <p:sp>
          <p:nvSpPr>
            <p:cNvPr id="66" name="矩形 65"/>
            <p:cNvSpPr/>
            <p:nvPr/>
          </p:nvSpPr>
          <p:spPr>
            <a:xfrm>
              <a:off x="1003870" y="1828802"/>
              <a:ext cx="2470849" cy="1637605"/>
            </a:xfrm>
            <a:prstGeom prst="rect">
              <a:avLst/>
            </a:prstGeom>
            <a:noFill/>
            <a:ln w="12700">
              <a:solidFill>
                <a:srgbClr val="0064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1223574" y="2495415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2148256" y="2480653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1711437" y="3045919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0" name="直接连接符 69"/>
            <p:cNvCxnSpPr>
              <a:stCxn id="67" idx="3"/>
              <a:endCxn id="68" idx="1"/>
            </p:cNvCxnSpPr>
            <p:nvPr/>
          </p:nvCxnSpPr>
          <p:spPr>
            <a:xfrm flipV="1">
              <a:off x="1489582" y="2613657"/>
              <a:ext cx="658674" cy="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>
              <a:stCxn id="67" idx="2"/>
              <a:endCxn id="69" idx="1"/>
            </p:cNvCxnSpPr>
            <p:nvPr/>
          </p:nvCxnSpPr>
          <p:spPr>
            <a:xfrm>
              <a:off x="1356578" y="2761423"/>
              <a:ext cx="354859" cy="417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>
              <a:stCxn id="68" idx="2"/>
              <a:endCxn id="69" idx="3"/>
            </p:cNvCxnSpPr>
            <p:nvPr/>
          </p:nvCxnSpPr>
          <p:spPr>
            <a:xfrm flipH="1">
              <a:off x="1977445" y="2746661"/>
              <a:ext cx="303815" cy="43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右箭头 62"/>
          <p:cNvSpPr/>
          <p:nvPr/>
        </p:nvSpPr>
        <p:spPr>
          <a:xfrm>
            <a:off x="0" y="5478089"/>
            <a:ext cx="8146473" cy="108896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494024" y="1687484"/>
            <a:ext cx="7295001" cy="3474720"/>
          </a:xfrm>
          <a:prstGeom prst="roundRect">
            <a:avLst>
              <a:gd name="adj" fmla="val 12122"/>
            </a:avLst>
          </a:prstGeom>
          <a:noFill/>
          <a:ln>
            <a:solidFill>
              <a:srgbClr val="00649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Separated storage of hypothesis</a:t>
            </a:r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6040208" y="2497009"/>
            <a:ext cx="146438" cy="146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/>
        </p:nvCxnSpPr>
        <p:spPr>
          <a:xfrm flipH="1">
            <a:off x="2410206" y="2112713"/>
            <a:ext cx="303815" cy="4322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>
            <a:off x="2659221" y="1941021"/>
            <a:ext cx="146438" cy="146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7830965" y="4581617"/>
            <a:ext cx="1302752" cy="1179238"/>
            <a:chOff x="7830965" y="2883122"/>
            <a:chExt cx="1302752" cy="1179238"/>
          </a:xfrm>
        </p:grpSpPr>
        <p:sp>
          <p:nvSpPr>
            <p:cNvPr id="36" name="矩形 35"/>
            <p:cNvSpPr/>
            <p:nvPr/>
          </p:nvSpPr>
          <p:spPr>
            <a:xfrm>
              <a:off x="8240979" y="3592268"/>
              <a:ext cx="470092" cy="470092"/>
            </a:xfrm>
            <a:prstGeom prst="rect">
              <a:avLst/>
            </a:prstGeom>
            <a:solidFill>
              <a:srgbClr val="3F6EA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93" name="矩形 92"/>
            <p:cNvSpPr/>
            <p:nvPr/>
          </p:nvSpPr>
          <p:spPr>
            <a:xfrm>
              <a:off x="7830965" y="2883122"/>
              <a:ext cx="130275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New Instance!</a:t>
              </a:r>
            </a:p>
          </p:txBody>
        </p:sp>
      </p:grpSp>
      <p:cxnSp>
        <p:nvCxnSpPr>
          <p:cNvPr id="6" name="肘形连接符 5"/>
          <p:cNvCxnSpPr/>
          <p:nvPr/>
        </p:nvCxnSpPr>
        <p:spPr>
          <a:xfrm rot="10800000" flipV="1">
            <a:off x="1075916" y="5412345"/>
            <a:ext cx="7001285" cy="309282"/>
          </a:xfrm>
          <a:prstGeom prst="bentConnector3">
            <a:avLst>
              <a:gd name="adj1" fmla="val 99997"/>
            </a:avLst>
          </a:prstGeom>
          <a:ln w="47625"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>
          <a:xfrm>
            <a:off x="5153056" y="5403868"/>
            <a:ext cx="2635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Find similar nodes</a:t>
            </a:r>
          </a:p>
        </p:txBody>
      </p:sp>
      <p:cxnSp>
        <p:nvCxnSpPr>
          <p:cNvPr id="99" name="直接连接符 98"/>
          <p:cNvCxnSpPr/>
          <p:nvPr/>
        </p:nvCxnSpPr>
        <p:spPr>
          <a:xfrm flipH="1">
            <a:off x="2412000" y="2113200"/>
            <a:ext cx="303815" cy="432262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/>
          <p:cNvSpPr/>
          <p:nvPr/>
        </p:nvSpPr>
        <p:spPr>
          <a:xfrm>
            <a:off x="1711437" y="4118752"/>
            <a:ext cx="263596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Check the usage in the map if it is possible </a:t>
            </a:r>
          </a:p>
        </p:txBody>
      </p:sp>
      <p:cxnSp>
        <p:nvCxnSpPr>
          <p:cNvPr id="104" name="直接箭头连接符 103"/>
          <p:cNvCxnSpPr/>
          <p:nvPr/>
        </p:nvCxnSpPr>
        <p:spPr>
          <a:xfrm flipV="1">
            <a:off x="1208919" y="3253737"/>
            <a:ext cx="638931" cy="246789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矩形 104"/>
          <p:cNvSpPr/>
          <p:nvPr/>
        </p:nvSpPr>
        <p:spPr>
          <a:xfrm>
            <a:off x="942911" y="5900360"/>
            <a:ext cx="266008" cy="266008"/>
          </a:xfrm>
          <a:prstGeom prst="rect">
            <a:avLst/>
          </a:prstGeom>
          <a:solidFill>
            <a:srgbClr val="3F6EAA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6" name="矩形 105"/>
          <p:cNvSpPr/>
          <p:nvPr/>
        </p:nvSpPr>
        <p:spPr>
          <a:xfrm>
            <a:off x="1711437" y="5900360"/>
            <a:ext cx="266008" cy="266008"/>
          </a:xfrm>
          <a:prstGeom prst="rect">
            <a:avLst/>
          </a:prstGeom>
          <a:solidFill>
            <a:srgbClr val="3F6EAA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7" name="矩形 106"/>
          <p:cNvSpPr/>
          <p:nvPr/>
        </p:nvSpPr>
        <p:spPr>
          <a:xfrm>
            <a:off x="2479963" y="5900360"/>
            <a:ext cx="266008" cy="266008"/>
          </a:xfrm>
          <a:prstGeom prst="rect">
            <a:avLst/>
          </a:prstGeom>
          <a:solidFill>
            <a:srgbClr val="3F6EAA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08" name="上箭头 107"/>
          <p:cNvSpPr/>
          <p:nvPr/>
        </p:nvSpPr>
        <p:spPr>
          <a:xfrm rot="5400000">
            <a:off x="1322216" y="5848698"/>
            <a:ext cx="275923" cy="369332"/>
          </a:xfrm>
          <a:prstGeom prst="upArrow">
            <a:avLst>
              <a:gd name="adj1" fmla="val 37949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上箭头 108"/>
          <p:cNvSpPr/>
          <p:nvPr/>
        </p:nvSpPr>
        <p:spPr>
          <a:xfrm rot="5400000">
            <a:off x="2090742" y="5848698"/>
            <a:ext cx="275923" cy="369332"/>
          </a:xfrm>
          <a:prstGeom prst="upArrow">
            <a:avLst>
              <a:gd name="adj1" fmla="val 37949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83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10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/>
          <p:cNvSpPr/>
          <p:nvPr/>
        </p:nvSpPr>
        <p:spPr>
          <a:xfrm>
            <a:off x="2599436" y="1881236"/>
            <a:ext cx="266008" cy="266008"/>
          </a:xfrm>
          <a:prstGeom prst="rect">
            <a:avLst/>
          </a:prstGeom>
          <a:solidFill>
            <a:srgbClr val="7FB1D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1003870" y="1770611"/>
            <a:ext cx="2487475" cy="1637605"/>
            <a:chOff x="1003870" y="1828802"/>
            <a:chExt cx="2487475" cy="1637605"/>
          </a:xfrm>
        </p:grpSpPr>
        <p:sp>
          <p:nvSpPr>
            <p:cNvPr id="38" name="矩形 37"/>
            <p:cNvSpPr/>
            <p:nvPr/>
          </p:nvSpPr>
          <p:spPr>
            <a:xfrm>
              <a:off x="1003870" y="1828802"/>
              <a:ext cx="2487475" cy="1637605"/>
            </a:xfrm>
            <a:prstGeom prst="rect">
              <a:avLst/>
            </a:prstGeom>
            <a:noFill/>
            <a:ln w="12700">
              <a:solidFill>
                <a:srgbClr val="0064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23574" y="2495415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2148256" y="2480653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711437" y="3045919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/>
            <p:cNvCxnSpPr>
              <a:stCxn id="48" idx="3"/>
              <a:endCxn id="50" idx="1"/>
            </p:cNvCxnSpPr>
            <p:nvPr/>
          </p:nvCxnSpPr>
          <p:spPr>
            <a:xfrm flipV="1">
              <a:off x="1489582" y="2613657"/>
              <a:ext cx="658674" cy="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>
              <a:stCxn id="48" idx="2"/>
              <a:endCxn id="54" idx="1"/>
            </p:cNvCxnSpPr>
            <p:nvPr/>
          </p:nvCxnSpPr>
          <p:spPr>
            <a:xfrm>
              <a:off x="1356578" y="2761423"/>
              <a:ext cx="354859" cy="417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>
              <a:stCxn id="50" idx="2"/>
              <a:endCxn id="54" idx="3"/>
            </p:cNvCxnSpPr>
            <p:nvPr/>
          </p:nvCxnSpPr>
          <p:spPr>
            <a:xfrm flipH="1">
              <a:off x="1977445" y="2746661"/>
              <a:ext cx="303815" cy="43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/>
          <p:cNvGrpSpPr/>
          <p:nvPr/>
        </p:nvGrpSpPr>
        <p:grpSpPr>
          <a:xfrm>
            <a:off x="4836037" y="1770611"/>
            <a:ext cx="2470849" cy="1637605"/>
            <a:chOff x="1003870" y="1828802"/>
            <a:chExt cx="2470849" cy="1637605"/>
          </a:xfrm>
        </p:grpSpPr>
        <p:sp>
          <p:nvSpPr>
            <p:cNvPr id="66" name="矩形 65"/>
            <p:cNvSpPr/>
            <p:nvPr/>
          </p:nvSpPr>
          <p:spPr>
            <a:xfrm>
              <a:off x="1003870" y="1828802"/>
              <a:ext cx="2470849" cy="1637605"/>
            </a:xfrm>
            <a:prstGeom prst="rect">
              <a:avLst/>
            </a:prstGeom>
            <a:noFill/>
            <a:ln w="12700">
              <a:solidFill>
                <a:srgbClr val="0064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1223574" y="2495415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2148256" y="2480653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1711437" y="3045919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0" name="直接连接符 69"/>
            <p:cNvCxnSpPr>
              <a:stCxn id="67" idx="3"/>
              <a:endCxn id="68" idx="1"/>
            </p:cNvCxnSpPr>
            <p:nvPr/>
          </p:nvCxnSpPr>
          <p:spPr>
            <a:xfrm flipV="1">
              <a:off x="1489582" y="2613657"/>
              <a:ext cx="658674" cy="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>
              <a:stCxn id="67" idx="2"/>
              <a:endCxn id="69" idx="1"/>
            </p:cNvCxnSpPr>
            <p:nvPr/>
          </p:nvCxnSpPr>
          <p:spPr>
            <a:xfrm>
              <a:off x="1356578" y="2761423"/>
              <a:ext cx="354859" cy="417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>
              <a:stCxn id="68" idx="2"/>
              <a:endCxn id="69" idx="3"/>
            </p:cNvCxnSpPr>
            <p:nvPr/>
          </p:nvCxnSpPr>
          <p:spPr>
            <a:xfrm flipH="1">
              <a:off x="1977445" y="2746661"/>
              <a:ext cx="303815" cy="43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右箭头 62"/>
          <p:cNvSpPr/>
          <p:nvPr/>
        </p:nvSpPr>
        <p:spPr>
          <a:xfrm>
            <a:off x="0" y="5478089"/>
            <a:ext cx="8146473" cy="108896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494024" y="1687484"/>
            <a:ext cx="7295001" cy="3474720"/>
          </a:xfrm>
          <a:prstGeom prst="roundRect">
            <a:avLst>
              <a:gd name="adj" fmla="val 12122"/>
            </a:avLst>
          </a:prstGeom>
          <a:noFill/>
          <a:ln>
            <a:solidFill>
              <a:srgbClr val="00649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Separated storage of hypothesis</a:t>
            </a:r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6040208" y="2497009"/>
            <a:ext cx="146438" cy="146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/>
        </p:nvCxnSpPr>
        <p:spPr>
          <a:xfrm flipH="1">
            <a:off x="2410206" y="2112713"/>
            <a:ext cx="303815" cy="4322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>
            <a:off x="2659221" y="1941021"/>
            <a:ext cx="146438" cy="146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7830965" y="4581617"/>
            <a:ext cx="1302752" cy="1179238"/>
            <a:chOff x="7830965" y="2883122"/>
            <a:chExt cx="1302752" cy="1179238"/>
          </a:xfrm>
        </p:grpSpPr>
        <p:sp>
          <p:nvSpPr>
            <p:cNvPr id="36" name="矩形 35"/>
            <p:cNvSpPr/>
            <p:nvPr/>
          </p:nvSpPr>
          <p:spPr>
            <a:xfrm>
              <a:off x="8240979" y="3592268"/>
              <a:ext cx="470092" cy="470092"/>
            </a:xfrm>
            <a:prstGeom prst="rect">
              <a:avLst/>
            </a:prstGeom>
            <a:solidFill>
              <a:srgbClr val="3F6EA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93" name="矩形 92"/>
            <p:cNvSpPr/>
            <p:nvPr/>
          </p:nvSpPr>
          <p:spPr>
            <a:xfrm>
              <a:off x="7830965" y="2883122"/>
              <a:ext cx="130275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New Instance!</a:t>
              </a:r>
            </a:p>
          </p:txBody>
        </p:sp>
      </p:grpSp>
      <p:cxnSp>
        <p:nvCxnSpPr>
          <p:cNvPr id="6" name="肘形连接符 5"/>
          <p:cNvCxnSpPr/>
          <p:nvPr/>
        </p:nvCxnSpPr>
        <p:spPr>
          <a:xfrm rot="10800000" flipV="1">
            <a:off x="1075916" y="5412345"/>
            <a:ext cx="7001285" cy="309282"/>
          </a:xfrm>
          <a:prstGeom prst="bentConnector3">
            <a:avLst>
              <a:gd name="adj1" fmla="val 99997"/>
            </a:avLst>
          </a:prstGeom>
          <a:ln w="47625"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>
          <a:xfrm>
            <a:off x="5153056" y="5403868"/>
            <a:ext cx="2635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Find similar nodes</a:t>
            </a:r>
          </a:p>
        </p:txBody>
      </p:sp>
      <p:cxnSp>
        <p:nvCxnSpPr>
          <p:cNvPr id="99" name="直接连接符 98"/>
          <p:cNvCxnSpPr/>
          <p:nvPr/>
        </p:nvCxnSpPr>
        <p:spPr>
          <a:xfrm flipH="1">
            <a:off x="2412000" y="2113200"/>
            <a:ext cx="303815" cy="432262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003870" y="1770611"/>
            <a:ext cx="2487475" cy="1637605"/>
            <a:chOff x="1003870" y="3467905"/>
            <a:chExt cx="2487475" cy="1637605"/>
          </a:xfrm>
        </p:grpSpPr>
        <p:sp>
          <p:nvSpPr>
            <p:cNvPr id="47" name="矩形 46"/>
            <p:cNvSpPr/>
            <p:nvPr/>
          </p:nvSpPr>
          <p:spPr>
            <a:xfrm>
              <a:off x="2599436" y="3578530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1003870" y="3467905"/>
              <a:ext cx="2487475" cy="1637605"/>
            </a:xfrm>
            <a:prstGeom prst="rect">
              <a:avLst/>
            </a:prstGeom>
            <a:noFill/>
            <a:ln w="12700">
              <a:solidFill>
                <a:srgbClr val="0064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223574" y="4134518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2148256" y="4119756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711437" y="4685022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3" name="直接连接符 72"/>
            <p:cNvCxnSpPr>
              <a:stCxn id="56" idx="3"/>
              <a:endCxn id="57" idx="1"/>
            </p:cNvCxnSpPr>
            <p:nvPr/>
          </p:nvCxnSpPr>
          <p:spPr>
            <a:xfrm flipV="1">
              <a:off x="1489582" y="4252760"/>
              <a:ext cx="658674" cy="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>
              <a:stCxn id="56" idx="2"/>
              <a:endCxn id="59" idx="1"/>
            </p:cNvCxnSpPr>
            <p:nvPr/>
          </p:nvCxnSpPr>
          <p:spPr>
            <a:xfrm>
              <a:off x="1356578" y="4400526"/>
              <a:ext cx="354859" cy="417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>
              <a:stCxn id="57" idx="2"/>
              <a:endCxn id="59" idx="3"/>
            </p:cNvCxnSpPr>
            <p:nvPr/>
          </p:nvCxnSpPr>
          <p:spPr>
            <a:xfrm flipH="1">
              <a:off x="1977445" y="4385764"/>
              <a:ext cx="303815" cy="43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/>
            <p:cNvSpPr/>
            <p:nvPr/>
          </p:nvSpPr>
          <p:spPr>
            <a:xfrm>
              <a:off x="2659221" y="3638315"/>
              <a:ext cx="146438" cy="1464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/>
            <p:cNvCxnSpPr/>
            <p:nvPr/>
          </p:nvCxnSpPr>
          <p:spPr>
            <a:xfrm flipH="1">
              <a:off x="2412000" y="3810494"/>
              <a:ext cx="303815" cy="432262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矩形 77"/>
          <p:cNvSpPr/>
          <p:nvPr/>
        </p:nvSpPr>
        <p:spPr>
          <a:xfrm>
            <a:off x="4225619" y="3962044"/>
            <a:ext cx="263596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Clone the map with possible loop close</a:t>
            </a:r>
          </a:p>
        </p:txBody>
      </p:sp>
      <p:sp>
        <p:nvSpPr>
          <p:cNvPr id="79" name="矩形 78"/>
          <p:cNvSpPr/>
          <p:nvPr/>
        </p:nvSpPr>
        <p:spPr>
          <a:xfrm>
            <a:off x="942911" y="5900360"/>
            <a:ext cx="266008" cy="266008"/>
          </a:xfrm>
          <a:prstGeom prst="rect">
            <a:avLst/>
          </a:prstGeom>
          <a:solidFill>
            <a:srgbClr val="3F6EAA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1711437" y="5900360"/>
            <a:ext cx="266008" cy="266008"/>
          </a:xfrm>
          <a:prstGeom prst="rect">
            <a:avLst/>
          </a:prstGeom>
          <a:solidFill>
            <a:srgbClr val="3F6EAA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2479963" y="5900360"/>
            <a:ext cx="266008" cy="266008"/>
          </a:xfrm>
          <a:prstGeom prst="rect">
            <a:avLst/>
          </a:prstGeom>
          <a:solidFill>
            <a:srgbClr val="3F6EAA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2" name="上箭头 81"/>
          <p:cNvSpPr/>
          <p:nvPr/>
        </p:nvSpPr>
        <p:spPr>
          <a:xfrm rot="5400000">
            <a:off x="1322216" y="5848698"/>
            <a:ext cx="275923" cy="369332"/>
          </a:xfrm>
          <a:prstGeom prst="upArrow">
            <a:avLst>
              <a:gd name="adj1" fmla="val 37949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上箭头 82"/>
          <p:cNvSpPr/>
          <p:nvPr/>
        </p:nvSpPr>
        <p:spPr>
          <a:xfrm rot="5400000">
            <a:off x="2090742" y="5848698"/>
            <a:ext cx="275923" cy="369332"/>
          </a:xfrm>
          <a:prstGeom prst="upArrow">
            <a:avLst>
              <a:gd name="adj1" fmla="val 37949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96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/>
          <p:cNvSpPr/>
          <p:nvPr/>
        </p:nvSpPr>
        <p:spPr>
          <a:xfrm>
            <a:off x="2599436" y="1881236"/>
            <a:ext cx="266008" cy="266008"/>
          </a:xfrm>
          <a:prstGeom prst="rect">
            <a:avLst/>
          </a:prstGeom>
          <a:solidFill>
            <a:srgbClr val="7FB1D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1003870" y="1770611"/>
            <a:ext cx="2487475" cy="1637605"/>
            <a:chOff x="1003870" y="1828802"/>
            <a:chExt cx="2487475" cy="1637605"/>
          </a:xfrm>
        </p:grpSpPr>
        <p:sp>
          <p:nvSpPr>
            <p:cNvPr id="38" name="矩形 37"/>
            <p:cNvSpPr/>
            <p:nvPr/>
          </p:nvSpPr>
          <p:spPr>
            <a:xfrm>
              <a:off x="1003870" y="1828802"/>
              <a:ext cx="2487475" cy="1637605"/>
            </a:xfrm>
            <a:prstGeom prst="rect">
              <a:avLst/>
            </a:prstGeom>
            <a:noFill/>
            <a:ln w="12700">
              <a:solidFill>
                <a:srgbClr val="0064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23574" y="2495415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2148256" y="2480653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711437" y="3045919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/>
            <p:cNvCxnSpPr>
              <a:stCxn id="48" idx="3"/>
              <a:endCxn id="50" idx="1"/>
            </p:cNvCxnSpPr>
            <p:nvPr/>
          </p:nvCxnSpPr>
          <p:spPr>
            <a:xfrm flipV="1">
              <a:off x="1489582" y="2613657"/>
              <a:ext cx="658674" cy="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>
              <a:stCxn id="48" idx="2"/>
              <a:endCxn id="54" idx="1"/>
            </p:cNvCxnSpPr>
            <p:nvPr/>
          </p:nvCxnSpPr>
          <p:spPr>
            <a:xfrm>
              <a:off x="1356578" y="2761423"/>
              <a:ext cx="354859" cy="417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>
              <a:stCxn id="50" idx="2"/>
              <a:endCxn id="54" idx="3"/>
            </p:cNvCxnSpPr>
            <p:nvPr/>
          </p:nvCxnSpPr>
          <p:spPr>
            <a:xfrm flipH="1">
              <a:off x="1977445" y="2746661"/>
              <a:ext cx="303815" cy="43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/>
          <p:cNvGrpSpPr/>
          <p:nvPr/>
        </p:nvGrpSpPr>
        <p:grpSpPr>
          <a:xfrm>
            <a:off x="4836037" y="1770611"/>
            <a:ext cx="2470849" cy="1637605"/>
            <a:chOff x="1003870" y="1828802"/>
            <a:chExt cx="2470849" cy="1637605"/>
          </a:xfrm>
        </p:grpSpPr>
        <p:sp>
          <p:nvSpPr>
            <p:cNvPr id="66" name="矩形 65"/>
            <p:cNvSpPr/>
            <p:nvPr/>
          </p:nvSpPr>
          <p:spPr>
            <a:xfrm>
              <a:off x="1003870" y="1828802"/>
              <a:ext cx="2470849" cy="1637605"/>
            </a:xfrm>
            <a:prstGeom prst="rect">
              <a:avLst/>
            </a:prstGeom>
            <a:noFill/>
            <a:ln w="12700">
              <a:solidFill>
                <a:srgbClr val="0064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1223574" y="2495415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2148256" y="2480653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1711437" y="3045919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0" name="直接连接符 69"/>
            <p:cNvCxnSpPr>
              <a:stCxn id="67" idx="3"/>
              <a:endCxn id="68" idx="1"/>
            </p:cNvCxnSpPr>
            <p:nvPr/>
          </p:nvCxnSpPr>
          <p:spPr>
            <a:xfrm flipV="1">
              <a:off x="1489582" y="2613657"/>
              <a:ext cx="658674" cy="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>
              <a:stCxn id="67" idx="2"/>
              <a:endCxn id="69" idx="1"/>
            </p:cNvCxnSpPr>
            <p:nvPr/>
          </p:nvCxnSpPr>
          <p:spPr>
            <a:xfrm>
              <a:off x="1356578" y="2761423"/>
              <a:ext cx="354859" cy="417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>
              <a:stCxn id="68" idx="2"/>
              <a:endCxn id="69" idx="3"/>
            </p:cNvCxnSpPr>
            <p:nvPr/>
          </p:nvCxnSpPr>
          <p:spPr>
            <a:xfrm flipH="1">
              <a:off x="1977445" y="2746661"/>
              <a:ext cx="303815" cy="43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右箭头 62"/>
          <p:cNvSpPr/>
          <p:nvPr/>
        </p:nvSpPr>
        <p:spPr>
          <a:xfrm>
            <a:off x="0" y="5478089"/>
            <a:ext cx="8146473" cy="108896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494024" y="1687484"/>
            <a:ext cx="7295001" cy="3474720"/>
          </a:xfrm>
          <a:prstGeom prst="roundRect">
            <a:avLst>
              <a:gd name="adj" fmla="val 12122"/>
            </a:avLst>
          </a:prstGeom>
          <a:noFill/>
          <a:ln>
            <a:solidFill>
              <a:srgbClr val="00649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Separated storage of hypothesis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42911" y="5900360"/>
            <a:ext cx="266008" cy="266008"/>
          </a:xfrm>
          <a:prstGeom prst="rect">
            <a:avLst/>
          </a:prstGeom>
          <a:solidFill>
            <a:srgbClr val="3F6EAA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711437" y="5900360"/>
            <a:ext cx="266008" cy="266008"/>
          </a:xfrm>
          <a:prstGeom prst="rect">
            <a:avLst/>
          </a:prstGeom>
          <a:solidFill>
            <a:srgbClr val="3F6EAA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2479963" y="5900360"/>
            <a:ext cx="266008" cy="266008"/>
          </a:xfrm>
          <a:prstGeom prst="rect">
            <a:avLst/>
          </a:prstGeom>
          <a:solidFill>
            <a:srgbClr val="3F6EAA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0" name="上箭头 59"/>
          <p:cNvSpPr/>
          <p:nvPr/>
        </p:nvSpPr>
        <p:spPr>
          <a:xfrm rot="5400000">
            <a:off x="1322216" y="5848698"/>
            <a:ext cx="275923" cy="369332"/>
          </a:xfrm>
          <a:prstGeom prst="upArrow">
            <a:avLst>
              <a:gd name="adj1" fmla="val 37949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上箭头 60"/>
          <p:cNvSpPr/>
          <p:nvPr/>
        </p:nvSpPr>
        <p:spPr>
          <a:xfrm rot="5400000">
            <a:off x="2090742" y="5848698"/>
            <a:ext cx="275923" cy="369332"/>
          </a:xfrm>
          <a:prstGeom prst="upArrow">
            <a:avLst>
              <a:gd name="adj1" fmla="val 37949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040208" y="2497009"/>
            <a:ext cx="146438" cy="146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/>
        </p:nvCxnSpPr>
        <p:spPr>
          <a:xfrm flipH="1">
            <a:off x="2410206" y="2112713"/>
            <a:ext cx="303815" cy="4322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>
            <a:off x="2659221" y="1941021"/>
            <a:ext cx="146438" cy="146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7830965" y="4581617"/>
            <a:ext cx="1302752" cy="1179238"/>
            <a:chOff x="7830965" y="2883122"/>
            <a:chExt cx="1302752" cy="1179238"/>
          </a:xfrm>
        </p:grpSpPr>
        <p:sp>
          <p:nvSpPr>
            <p:cNvPr id="36" name="矩形 35"/>
            <p:cNvSpPr/>
            <p:nvPr/>
          </p:nvSpPr>
          <p:spPr>
            <a:xfrm>
              <a:off x="8240979" y="3592268"/>
              <a:ext cx="470092" cy="470092"/>
            </a:xfrm>
            <a:prstGeom prst="rect">
              <a:avLst/>
            </a:prstGeom>
            <a:solidFill>
              <a:srgbClr val="3F6EA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93" name="矩形 92"/>
            <p:cNvSpPr/>
            <p:nvPr/>
          </p:nvSpPr>
          <p:spPr>
            <a:xfrm>
              <a:off x="7830965" y="2883122"/>
              <a:ext cx="130275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New Instance!</a:t>
              </a:r>
            </a:p>
          </p:txBody>
        </p:sp>
      </p:grpSp>
      <p:cxnSp>
        <p:nvCxnSpPr>
          <p:cNvPr id="6" name="肘形连接符 5"/>
          <p:cNvCxnSpPr/>
          <p:nvPr/>
        </p:nvCxnSpPr>
        <p:spPr>
          <a:xfrm rot="10800000" flipV="1">
            <a:off x="1075916" y="5412345"/>
            <a:ext cx="7001285" cy="309282"/>
          </a:xfrm>
          <a:prstGeom prst="bentConnector3">
            <a:avLst>
              <a:gd name="adj1" fmla="val 99997"/>
            </a:avLst>
          </a:prstGeom>
          <a:ln w="47625"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>
          <a:xfrm>
            <a:off x="5153056" y="5403868"/>
            <a:ext cx="2635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Find similar nodes</a:t>
            </a:r>
          </a:p>
        </p:txBody>
      </p:sp>
      <p:cxnSp>
        <p:nvCxnSpPr>
          <p:cNvPr id="99" name="直接连接符 98"/>
          <p:cNvCxnSpPr/>
          <p:nvPr/>
        </p:nvCxnSpPr>
        <p:spPr>
          <a:xfrm flipH="1">
            <a:off x="2412000" y="2113200"/>
            <a:ext cx="303815" cy="432262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4150019" y="4130910"/>
            <a:ext cx="351760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Modify it to be a loop closed one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003870" y="3487598"/>
            <a:ext cx="2487475" cy="1637605"/>
            <a:chOff x="1003870" y="3487598"/>
            <a:chExt cx="2487475" cy="1637605"/>
          </a:xfrm>
        </p:grpSpPr>
        <p:sp>
          <p:nvSpPr>
            <p:cNvPr id="51" name="矩形 50"/>
            <p:cNvSpPr/>
            <p:nvPr/>
          </p:nvSpPr>
          <p:spPr>
            <a:xfrm>
              <a:off x="1003870" y="3487598"/>
              <a:ext cx="2487475" cy="1637605"/>
            </a:xfrm>
            <a:prstGeom prst="rect">
              <a:avLst/>
            </a:prstGeom>
            <a:noFill/>
            <a:ln w="12700">
              <a:solidFill>
                <a:srgbClr val="0064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223574" y="4154211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2148256" y="4139449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711437" y="4704715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3" name="直接连接符 72"/>
            <p:cNvCxnSpPr>
              <a:stCxn id="56" idx="3"/>
              <a:endCxn id="57" idx="1"/>
            </p:cNvCxnSpPr>
            <p:nvPr/>
          </p:nvCxnSpPr>
          <p:spPr>
            <a:xfrm flipV="1">
              <a:off x="1489582" y="4272453"/>
              <a:ext cx="658674" cy="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>
              <a:stCxn id="56" idx="2"/>
              <a:endCxn id="59" idx="1"/>
            </p:cNvCxnSpPr>
            <p:nvPr/>
          </p:nvCxnSpPr>
          <p:spPr>
            <a:xfrm>
              <a:off x="1356578" y="4420219"/>
              <a:ext cx="354859" cy="417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>
              <a:stCxn id="57" idx="2"/>
              <a:endCxn id="59" idx="3"/>
            </p:cNvCxnSpPr>
            <p:nvPr/>
          </p:nvCxnSpPr>
          <p:spPr>
            <a:xfrm flipH="1">
              <a:off x="1977445" y="4405457"/>
              <a:ext cx="303815" cy="43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/>
            <p:cNvSpPr/>
            <p:nvPr/>
          </p:nvSpPr>
          <p:spPr>
            <a:xfrm>
              <a:off x="1773993" y="4764500"/>
              <a:ext cx="146438" cy="1464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肘形连接符 7"/>
            <p:cNvCxnSpPr>
              <a:stCxn id="57" idx="3"/>
              <a:endCxn id="59" idx="2"/>
            </p:cNvCxnSpPr>
            <p:nvPr/>
          </p:nvCxnSpPr>
          <p:spPr>
            <a:xfrm flipH="1">
              <a:off x="1844441" y="4272453"/>
              <a:ext cx="569823" cy="698270"/>
            </a:xfrm>
            <a:prstGeom prst="bentConnector4">
              <a:avLst>
                <a:gd name="adj1" fmla="val -40118"/>
                <a:gd name="adj2" fmla="val 113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/>
          <p:cNvGrpSpPr/>
          <p:nvPr/>
        </p:nvGrpSpPr>
        <p:grpSpPr>
          <a:xfrm>
            <a:off x="1003870" y="3487598"/>
            <a:ext cx="2487475" cy="1637605"/>
            <a:chOff x="1003870" y="3467905"/>
            <a:chExt cx="2487475" cy="1637605"/>
          </a:xfrm>
        </p:grpSpPr>
        <p:sp>
          <p:nvSpPr>
            <p:cNvPr id="95" name="矩形 94"/>
            <p:cNvSpPr/>
            <p:nvPr/>
          </p:nvSpPr>
          <p:spPr>
            <a:xfrm>
              <a:off x="2599436" y="3578530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/>
          </p:nvSpPr>
          <p:spPr>
            <a:xfrm>
              <a:off x="1003870" y="3467905"/>
              <a:ext cx="2487475" cy="1637605"/>
            </a:xfrm>
            <a:prstGeom prst="rect">
              <a:avLst/>
            </a:prstGeom>
            <a:noFill/>
            <a:ln w="12700">
              <a:solidFill>
                <a:srgbClr val="0064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1223574" y="4134518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2148256" y="4119756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1711437" y="4685022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2" name="直接连接符 101"/>
            <p:cNvCxnSpPr>
              <a:stCxn id="98" idx="3"/>
              <a:endCxn id="100" idx="1"/>
            </p:cNvCxnSpPr>
            <p:nvPr/>
          </p:nvCxnSpPr>
          <p:spPr>
            <a:xfrm flipV="1">
              <a:off x="1489582" y="4252760"/>
              <a:ext cx="658674" cy="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>
              <a:stCxn id="98" idx="2"/>
              <a:endCxn id="101" idx="1"/>
            </p:cNvCxnSpPr>
            <p:nvPr/>
          </p:nvCxnSpPr>
          <p:spPr>
            <a:xfrm>
              <a:off x="1356578" y="4400526"/>
              <a:ext cx="354859" cy="417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>
              <a:stCxn id="100" idx="2"/>
              <a:endCxn id="101" idx="3"/>
            </p:cNvCxnSpPr>
            <p:nvPr/>
          </p:nvCxnSpPr>
          <p:spPr>
            <a:xfrm flipH="1">
              <a:off x="1977445" y="4385764"/>
              <a:ext cx="303815" cy="43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2659221" y="3638315"/>
              <a:ext cx="146438" cy="1464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6" name="直接连接符 105"/>
            <p:cNvCxnSpPr/>
            <p:nvPr/>
          </p:nvCxnSpPr>
          <p:spPr>
            <a:xfrm flipH="1">
              <a:off x="2412000" y="3810494"/>
              <a:ext cx="303815" cy="432262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718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/>
          <p:cNvSpPr/>
          <p:nvPr/>
        </p:nvSpPr>
        <p:spPr>
          <a:xfrm>
            <a:off x="2599436" y="1881236"/>
            <a:ext cx="266008" cy="266008"/>
          </a:xfrm>
          <a:prstGeom prst="rect">
            <a:avLst/>
          </a:prstGeom>
          <a:solidFill>
            <a:srgbClr val="7FB1D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1003870" y="1770611"/>
            <a:ext cx="2487475" cy="1637605"/>
            <a:chOff x="1003870" y="1828802"/>
            <a:chExt cx="2487475" cy="1637605"/>
          </a:xfrm>
        </p:grpSpPr>
        <p:sp>
          <p:nvSpPr>
            <p:cNvPr id="38" name="矩形 37"/>
            <p:cNvSpPr/>
            <p:nvPr/>
          </p:nvSpPr>
          <p:spPr>
            <a:xfrm>
              <a:off x="1003870" y="1828802"/>
              <a:ext cx="2487475" cy="1637605"/>
            </a:xfrm>
            <a:prstGeom prst="rect">
              <a:avLst/>
            </a:prstGeom>
            <a:noFill/>
            <a:ln w="12700">
              <a:solidFill>
                <a:srgbClr val="0064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23574" y="2495415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2148256" y="2480653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711437" y="3045919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/>
            <p:cNvCxnSpPr>
              <a:stCxn id="48" idx="3"/>
              <a:endCxn id="50" idx="1"/>
            </p:cNvCxnSpPr>
            <p:nvPr/>
          </p:nvCxnSpPr>
          <p:spPr>
            <a:xfrm flipV="1">
              <a:off x="1489582" y="2613657"/>
              <a:ext cx="658674" cy="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>
              <a:stCxn id="48" idx="2"/>
              <a:endCxn id="54" idx="1"/>
            </p:cNvCxnSpPr>
            <p:nvPr/>
          </p:nvCxnSpPr>
          <p:spPr>
            <a:xfrm>
              <a:off x="1356578" y="2761423"/>
              <a:ext cx="354859" cy="417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>
              <a:stCxn id="50" idx="2"/>
              <a:endCxn id="54" idx="3"/>
            </p:cNvCxnSpPr>
            <p:nvPr/>
          </p:nvCxnSpPr>
          <p:spPr>
            <a:xfrm flipH="1">
              <a:off x="1977445" y="2746661"/>
              <a:ext cx="303815" cy="43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/>
          <p:cNvGrpSpPr/>
          <p:nvPr/>
        </p:nvGrpSpPr>
        <p:grpSpPr>
          <a:xfrm>
            <a:off x="4836037" y="1770611"/>
            <a:ext cx="2470849" cy="1637605"/>
            <a:chOff x="1003870" y="1828802"/>
            <a:chExt cx="2470849" cy="1637605"/>
          </a:xfrm>
        </p:grpSpPr>
        <p:sp>
          <p:nvSpPr>
            <p:cNvPr id="66" name="矩形 65"/>
            <p:cNvSpPr/>
            <p:nvPr/>
          </p:nvSpPr>
          <p:spPr>
            <a:xfrm>
              <a:off x="1003870" y="1828802"/>
              <a:ext cx="2470849" cy="1637605"/>
            </a:xfrm>
            <a:prstGeom prst="rect">
              <a:avLst/>
            </a:prstGeom>
            <a:noFill/>
            <a:ln w="12700">
              <a:solidFill>
                <a:srgbClr val="0064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1223574" y="2495415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2148256" y="2480653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1711437" y="3045919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0" name="直接连接符 69"/>
            <p:cNvCxnSpPr>
              <a:stCxn id="67" idx="3"/>
              <a:endCxn id="68" idx="1"/>
            </p:cNvCxnSpPr>
            <p:nvPr/>
          </p:nvCxnSpPr>
          <p:spPr>
            <a:xfrm flipV="1">
              <a:off x="1489582" y="2613657"/>
              <a:ext cx="658674" cy="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>
              <a:stCxn id="67" idx="2"/>
              <a:endCxn id="69" idx="1"/>
            </p:cNvCxnSpPr>
            <p:nvPr/>
          </p:nvCxnSpPr>
          <p:spPr>
            <a:xfrm>
              <a:off x="1356578" y="2761423"/>
              <a:ext cx="354859" cy="417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>
              <a:stCxn id="68" idx="2"/>
              <a:endCxn id="69" idx="3"/>
            </p:cNvCxnSpPr>
            <p:nvPr/>
          </p:nvCxnSpPr>
          <p:spPr>
            <a:xfrm flipH="1">
              <a:off x="1977445" y="2746661"/>
              <a:ext cx="303815" cy="43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右箭头 62"/>
          <p:cNvSpPr/>
          <p:nvPr/>
        </p:nvSpPr>
        <p:spPr>
          <a:xfrm>
            <a:off x="0" y="5478089"/>
            <a:ext cx="8146473" cy="108896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494024" y="1687484"/>
            <a:ext cx="7295001" cy="3474720"/>
          </a:xfrm>
          <a:prstGeom prst="roundRect">
            <a:avLst>
              <a:gd name="adj" fmla="val 12122"/>
            </a:avLst>
          </a:prstGeom>
          <a:noFill/>
          <a:ln>
            <a:solidFill>
              <a:srgbClr val="00649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Separated storage of hypothesis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42911" y="5900360"/>
            <a:ext cx="266008" cy="266008"/>
          </a:xfrm>
          <a:prstGeom prst="rect">
            <a:avLst/>
          </a:prstGeom>
          <a:solidFill>
            <a:srgbClr val="3F6EAA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711437" y="5900360"/>
            <a:ext cx="266008" cy="266008"/>
          </a:xfrm>
          <a:prstGeom prst="rect">
            <a:avLst/>
          </a:prstGeom>
          <a:solidFill>
            <a:srgbClr val="3F6EAA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2479963" y="5900360"/>
            <a:ext cx="266008" cy="266008"/>
          </a:xfrm>
          <a:prstGeom prst="rect">
            <a:avLst/>
          </a:prstGeom>
          <a:solidFill>
            <a:srgbClr val="3F6EAA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0" name="上箭头 59"/>
          <p:cNvSpPr/>
          <p:nvPr/>
        </p:nvSpPr>
        <p:spPr>
          <a:xfrm rot="5400000">
            <a:off x="1322216" y="5848698"/>
            <a:ext cx="275923" cy="369332"/>
          </a:xfrm>
          <a:prstGeom prst="upArrow">
            <a:avLst>
              <a:gd name="adj1" fmla="val 37949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上箭头 60"/>
          <p:cNvSpPr/>
          <p:nvPr/>
        </p:nvSpPr>
        <p:spPr>
          <a:xfrm rot="5400000">
            <a:off x="2090742" y="5848698"/>
            <a:ext cx="275923" cy="369332"/>
          </a:xfrm>
          <a:prstGeom prst="upArrow">
            <a:avLst>
              <a:gd name="adj1" fmla="val 37949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040208" y="2497009"/>
            <a:ext cx="146438" cy="146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/>
        </p:nvCxnSpPr>
        <p:spPr>
          <a:xfrm flipH="1">
            <a:off x="2410206" y="2112713"/>
            <a:ext cx="303815" cy="4322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>
            <a:off x="2659221" y="1941021"/>
            <a:ext cx="146438" cy="146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075916" y="4581617"/>
            <a:ext cx="8057801" cy="1191583"/>
            <a:chOff x="1075916" y="4581617"/>
            <a:chExt cx="8057801" cy="1191583"/>
          </a:xfrm>
        </p:grpSpPr>
        <p:grpSp>
          <p:nvGrpSpPr>
            <p:cNvPr id="4" name="组合 3"/>
            <p:cNvGrpSpPr/>
            <p:nvPr/>
          </p:nvGrpSpPr>
          <p:grpSpPr>
            <a:xfrm>
              <a:off x="7830965" y="4581617"/>
              <a:ext cx="1302752" cy="1179238"/>
              <a:chOff x="7830965" y="2883122"/>
              <a:chExt cx="1302752" cy="1179238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8240979" y="3592268"/>
                <a:ext cx="470092" cy="470092"/>
              </a:xfrm>
              <a:prstGeom prst="rect">
                <a:avLst/>
              </a:prstGeom>
              <a:solidFill>
                <a:srgbClr val="3F6EAA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7830965" y="2883122"/>
                <a:ext cx="130275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accent1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New Instance!</a:t>
                </a:r>
              </a:p>
            </p:txBody>
          </p:sp>
        </p:grpSp>
        <p:cxnSp>
          <p:nvCxnSpPr>
            <p:cNvPr id="6" name="肘形连接符 5"/>
            <p:cNvCxnSpPr/>
            <p:nvPr/>
          </p:nvCxnSpPr>
          <p:spPr>
            <a:xfrm rot="10800000" flipV="1">
              <a:off x="1075916" y="5412345"/>
              <a:ext cx="7001285" cy="309282"/>
            </a:xfrm>
            <a:prstGeom prst="bentConnector3">
              <a:avLst>
                <a:gd name="adj1" fmla="val 99997"/>
              </a:avLst>
            </a:prstGeom>
            <a:ln w="47625"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矩形 96"/>
            <p:cNvSpPr/>
            <p:nvPr/>
          </p:nvSpPr>
          <p:spPr>
            <a:xfrm>
              <a:off x="5153056" y="5403868"/>
              <a:ext cx="26359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Find similar nodes</a:t>
              </a:r>
            </a:p>
          </p:txBody>
        </p:sp>
      </p:grpSp>
      <p:cxnSp>
        <p:nvCxnSpPr>
          <p:cNvPr id="99" name="直接连接符 98"/>
          <p:cNvCxnSpPr/>
          <p:nvPr/>
        </p:nvCxnSpPr>
        <p:spPr>
          <a:xfrm flipH="1">
            <a:off x="2412000" y="2113200"/>
            <a:ext cx="303815" cy="432262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4418214" y="4139449"/>
            <a:ext cx="278279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Add the instance into node collection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003870" y="3487598"/>
            <a:ext cx="2487475" cy="1637605"/>
            <a:chOff x="1003870" y="3487598"/>
            <a:chExt cx="2487475" cy="1637605"/>
          </a:xfrm>
        </p:grpSpPr>
        <p:sp>
          <p:nvSpPr>
            <p:cNvPr id="51" name="矩形 50"/>
            <p:cNvSpPr/>
            <p:nvPr/>
          </p:nvSpPr>
          <p:spPr>
            <a:xfrm>
              <a:off x="1003870" y="3487598"/>
              <a:ext cx="2487475" cy="1637605"/>
            </a:xfrm>
            <a:prstGeom prst="rect">
              <a:avLst/>
            </a:prstGeom>
            <a:noFill/>
            <a:ln w="12700">
              <a:solidFill>
                <a:srgbClr val="0064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223574" y="4154211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2148256" y="4139449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711437" y="4704715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3" name="直接连接符 72"/>
            <p:cNvCxnSpPr>
              <a:stCxn id="56" idx="3"/>
              <a:endCxn id="57" idx="1"/>
            </p:cNvCxnSpPr>
            <p:nvPr/>
          </p:nvCxnSpPr>
          <p:spPr>
            <a:xfrm flipV="1">
              <a:off x="1489582" y="4272453"/>
              <a:ext cx="658674" cy="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>
              <a:stCxn id="56" idx="2"/>
              <a:endCxn id="59" idx="1"/>
            </p:cNvCxnSpPr>
            <p:nvPr/>
          </p:nvCxnSpPr>
          <p:spPr>
            <a:xfrm>
              <a:off x="1356578" y="4420219"/>
              <a:ext cx="354859" cy="417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>
              <a:stCxn id="57" idx="2"/>
              <a:endCxn id="59" idx="3"/>
            </p:cNvCxnSpPr>
            <p:nvPr/>
          </p:nvCxnSpPr>
          <p:spPr>
            <a:xfrm flipH="1">
              <a:off x="1977445" y="4405457"/>
              <a:ext cx="303815" cy="43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/>
            <p:cNvSpPr/>
            <p:nvPr/>
          </p:nvSpPr>
          <p:spPr>
            <a:xfrm>
              <a:off x="1773993" y="4764500"/>
              <a:ext cx="146438" cy="1464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肘形连接符 7"/>
            <p:cNvCxnSpPr>
              <a:stCxn id="57" idx="3"/>
              <a:endCxn id="59" idx="2"/>
            </p:cNvCxnSpPr>
            <p:nvPr/>
          </p:nvCxnSpPr>
          <p:spPr>
            <a:xfrm flipH="1">
              <a:off x="1844441" y="4272453"/>
              <a:ext cx="569823" cy="698270"/>
            </a:xfrm>
            <a:prstGeom prst="bentConnector4">
              <a:avLst>
                <a:gd name="adj1" fmla="val -40118"/>
                <a:gd name="adj2" fmla="val 113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2820025" y="5895402"/>
            <a:ext cx="701933" cy="275923"/>
            <a:chOff x="2820025" y="5895402"/>
            <a:chExt cx="701933" cy="275923"/>
          </a:xfrm>
        </p:grpSpPr>
        <p:sp>
          <p:nvSpPr>
            <p:cNvPr id="77" name="矩形 76"/>
            <p:cNvSpPr/>
            <p:nvPr/>
          </p:nvSpPr>
          <p:spPr>
            <a:xfrm>
              <a:off x="3255950" y="5900360"/>
              <a:ext cx="266008" cy="266008"/>
            </a:xfrm>
            <a:prstGeom prst="rect">
              <a:avLst/>
            </a:prstGeom>
            <a:solidFill>
              <a:srgbClr val="3F6EAA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79" name="上箭头 78"/>
            <p:cNvSpPr/>
            <p:nvPr/>
          </p:nvSpPr>
          <p:spPr>
            <a:xfrm rot="5400000">
              <a:off x="2866729" y="5848698"/>
              <a:ext cx="275923" cy="369332"/>
            </a:xfrm>
            <a:prstGeom prst="upArrow">
              <a:avLst>
                <a:gd name="adj1" fmla="val 37949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548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任意多边形 122"/>
          <p:cNvSpPr/>
          <p:nvPr/>
        </p:nvSpPr>
        <p:spPr>
          <a:xfrm>
            <a:off x="118533" y="1778000"/>
            <a:ext cx="8796867" cy="4817533"/>
          </a:xfrm>
          <a:custGeom>
            <a:avLst/>
            <a:gdLst>
              <a:gd name="connsiteX0" fmla="*/ 220134 w 8796867"/>
              <a:gd name="connsiteY0" fmla="*/ 1337733 h 4817533"/>
              <a:gd name="connsiteX1" fmla="*/ 2692400 w 8796867"/>
              <a:gd name="connsiteY1" fmla="*/ 1337733 h 4817533"/>
              <a:gd name="connsiteX2" fmla="*/ 2692400 w 8796867"/>
              <a:gd name="connsiteY2" fmla="*/ 0 h 4817533"/>
              <a:gd name="connsiteX3" fmla="*/ 7620000 w 8796867"/>
              <a:gd name="connsiteY3" fmla="*/ 0 h 4817533"/>
              <a:gd name="connsiteX4" fmla="*/ 7620000 w 8796867"/>
              <a:gd name="connsiteY4" fmla="*/ 1371600 h 4817533"/>
              <a:gd name="connsiteX5" fmla="*/ 8796867 w 8796867"/>
              <a:gd name="connsiteY5" fmla="*/ 1371600 h 4817533"/>
              <a:gd name="connsiteX6" fmla="*/ 8796867 w 8796867"/>
              <a:gd name="connsiteY6" fmla="*/ 4817533 h 4817533"/>
              <a:gd name="connsiteX7" fmla="*/ 6197600 w 8796867"/>
              <a:gd name="connsiteY7" fmla="*/ 4817533 h 4817533"/>
              <a:gd name="connsiteX8" fmla="*/ 6197600 w 8796867"/>
              <a:gd name="connsiteY8" fmla="*/ 3903133 h 4817533"/>
              <a:gd name="connsiteX9" fmla="*/ 237067 w 8796867"/>
              <a:gd name="connsiteY9" fmla="*/ 3903133 h 4817533"/>
              <a:gd name="connsiteX10" fmla="*/ 0 w 8796867"/>
              <a:gd name="connsiteY10" fmla="*/ 3903133 h 4817533"/>
              <a:gd name="connsiteX11" fmla="*/ 0 w 8796867"/>
              <a:gd name="connsiteY11" fmla="*/ 1346200 h 4817533"/>
              <a:gd name="connsiteX12" fmla="*/ 220134 w 8796867"/>
              <a:gd name="connsiteY12" fmla="*/ 1337733 h 4817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796867" h="4817533">
                <a:moveTo>
                  <a:pt x="220134" y="1337733"/>
                </a:moveTo>
                <a:lnTo>
                  <a:pt x="2692400" y="1337733"/>
                </a:lnTo>
                <a:lnTo>
                  <a:pt x="2692400" y="0"/>
                </a:lnTo>
                <a:lnTo>
                  <a:pt x="7620000" y="0"/>
                </a:lnTo>
                <a:lnTo>
                  <a:pt x="7620000" y="1371600"/>
                </a:lnTo>
                <a:lnTo>
                  <a:pt x="8796867" y="1371600"/>
                </a:lnTo>
                <a:lnTo>
                  <a:pt x="8796867" y="4817533"/>
                </a:lnTo>
                <a:lnTo>
                  <a:pt x="6197600" y="4817533"/>
                </a:lnTo>
                <a:lnTo>
                  <a:pt x="6197600" y="3903133"/>
                </a:lnTo>
                <a:lnTo>
                  <a:pt x="237067" y="3903133"/>
                </a:lnTo>
                <a:lnTo>
                  <a:pt x="0" y="3903133"/>
                </a:lnTo>
                <a:lnTo>
                  <a:pt x="0" y="1346200"/>
                </a:lnTo>
                <a:lnTo>
                  <a:pt x="220134" y="1337733"/>
                </a:lnTo>
                <a:close/>
              </a:path>
            </a:pathLst>
          </a:custGeom>
          <a:noFill/>
          <a:ln w="38100" cmpd="tri">
            <a:solidFill>
              <a:srgbClr val="00649D">
                <a:alpha val="8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6543943" y="3474717"/>
            <a:ext cx="1858478" cy="1263535"/>
          </a:xfrm>
          <a:prstGeom prst="roundRect">
            <a:avLst>
              <a:gd name="adj" fmla="val 12122"/>
            </a:avLst>
          </a:prstGeom>
          <a:noFill/>
          <a:ln w="25400">
            <a:solidFill>
              <a:srgbClr val="00649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Onboard Implementation</a:t>
            </a:r>
            <a:endParaRPr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6650984" y="3783318"/>
            <a:ext cx="164439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Topo mapping </a:t>
            </a:r>
          </a:p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CORE</a:t>
            </a:r>
          </a:p>
        </p:txBody>
      </p:sp>
      <p:sp>
        <p:nvSpPr>
          <p:cNvPr id="83" name="矩形 82"/>
          <p:cNvSpPr/>
          <p:nvPr/>
        </p:nvSpPr>
        <p:spPr>
          <a:xfrm>
            <a:off x="4898521" y="3507419"/>
            <a:ext cx="1644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New Instance Information</a:t>
            </a:r>
          </a:p>
        </p:txBody>
      </p:sp>
      <p:cxnSp>
        <p:nvCxnSpPr>
          <p:cNvPr id="14" name="直接箭头连接符 13"/>
          <p:cNvCxnSpPr>
            <a:stCxn id="27" idx="3"/>
            <a:endCxn id="64" idx="1"/>
          </p:cNvCxnSpPr>
          <p:nvPr/>
        </p:nvCxnSpPr>
        <p:spPr>
          <a:xfrm flipV="1">
            <a:off x="4933163" y="4106485"/>
            <a:ext cx="1610780" cy="1815"/>
          </a:xfrm>
          <a:prstGeom prst="straightConnector1">
            <a:avLst/>
          </a:prstGeom>
          <a:ln w="38100"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组合 115"/>
          <p:cNvGrpSpPr/>
          <p:nvPr/>
        </p:nvGrpSpPr>
        <p:grpSpPr>
          <a:xfrm>
            <a:off x="928462" y="1746720"/>
            <a:ext cx="8065910" cy="2057079"/>
            <a:chOff x="928462" y="1746720"/>
            <a:chExt cx="8065910" cy="2057079"/>
          </a:xfrm>
        </p:grpSpPr>
        <p:sp>
          <p:nvSpPr>
            <p:cNvPr id="30" name="圆角矩形 29"/>
            <p:cNvSpPr/>
            <p:nvPr/>
          </p:nvSpPr>
          <p:spPr>
            <a:xfrm>
              <a:off x="3079425" y="1983888"/>
              <a:ext cx="1858478" cy="646333"/>
            </a:xfrm>
            <a:prstGeom prst="roundRect">
              <a:avLst>
                <a:gd name="adj" fmla="val 12122"/>
              </a:avLst>
            </a:prstGeom>
            <a:noFill/>
            <a:ln w="25400">
              <a:solidFill>
                <a:srgbClr val="00649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3186466" y="2122388"/>
              <a:ext cx="164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MAVROS</a:t>
              </a: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5895546" y="1981219"/>
              <a:ext cx="1604811" cy="646333"/>
            </a:xfrm>
            <a:prstGeom prst="roundRect">
              <a:avLst>
                <a:gd name="adj" fmla="val 12122"/>
              </a:avLst>
            </a:prstGeom>
            <a:noFill/>
            <a:ln w="25400">
              <a:solidFill>
                <a:srgbClr val="00649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5844342" y="2103260"/>
              <a:ext cx="164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Xbee_comm</a:t>
              </a:r>
              <a:endPara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34" name="直接箭头连接符 33"/>
            <p:cNvCxnSpPr/>
            <p:nvPr/>
          </p:nvCxnSpPr>
          <p:spPr>
            <a:xfrm flipV="1">
              <a:off x="4177654" y="2628406"/>
              <a:ext cx="4740" cy="1154912"/>
            </a:xfrm>
            <a:prstGeom prst="straightConnector1">
              <a:avLst/>
            </a:prstGeom>
            <a:ln w="38100"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/>
          </p:nvSpPr>
          <p:spPr>
            <a:xfrm>
              <a:off x="3011902" y="2856390"/>
              <a:ext cx="90265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Current</a:t>
              </a:r>
            </a:p>
            <a:p>
              <a:pPr algn="ctr"/>
              <a:r>
                <a:rPr lang="en-US" altLang="zh-CN" sz="16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Pos</a:t>
              </a:r>
              <a:endPara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40" name="直接箭头连接符 39"/>
            <p:cNvCxnSpPr/>
            <p:nvPr/>
          </p:nvCxnSpPr>
          <p:spPr>
            <a:xfrm flipH="1">
              <a:off x="3867961" y="2648887"/>
              <a:ext cx="4740" cy="1154912"/>
            </a:xfrm>
            <a:prstGeom prst="straightConnector1">
              <a:avLst/>
            </a:prstGeom>
            <a:ln w="38100"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/>
            <p:cNvSpPr/>
            <p:nvPr/>
          </p:nvSpPr>
          <p:spPr>
            <a:xfrm>
              <a:off x="4037816" y="2883604"/>
              <a:ext cx="114772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Pos</a:t>
              </a:r>
              <a:endPara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en-US" altLang="zh-CN" sz="16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setpoint</a:t>
              </a:r>
              <a:endPara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44" name="直接箭头连接符 43"/>
            <p:cNvCxnSpPr>
              <a:stCxn id="32" idx="1"/>
              <a:endCxn id="30" idx="3"/>
            </p:cNvCxnSpPr>
            <p:nvPr/>
          </p:nvCxnSpPr>
          <p:spPr>
            <a:xfrm flipH="1">
              <a:off x="4937903" y="2304386"/>
              <a:ext cx="957643" cy="2669"/>
            </a:xfrm>
            <a:prstGeom prst="straightConnector1">
              <a:avLst/>
            </a:prstGeom>
            <a:ln w="38100"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/>
            <p:cNvSpPr/>
            <p:nvPr/>
          </p:nvSpPr>
          <p:spPr>
            <a:xfrm>
              <a:off x="5042227" y="1746720"/>
              <a:ext cx="88914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Ground truth</a:t>
              </a:r>
            </a:p>
          </p:txBody>
        </p:sp>
        <p:cxnSp>
          <p:nvCxnSpPr>
            <p:cNvPr id="48" name="直接箭头连接符 47"/>
            <p:cNvCxnSpPr>
              <a:stCxn id="30" idx="1"/>
              <a:endCxn id="49" idx="3"/>
            </p:cNvCxnSpPr>
            <p:nvPr/>
          </p:nvCxnSpPr>
          <p:spPr>
            <a:xfrm flipH="1" flipV="1">
              <a:off x="1687484" y="2304386"/>
              <a:ext cx="1391941" cy="2669"/>
            </a:xfrm>
            <a:prstGeom prst="straightConnector1">
              <a:avLst/>
            </a:prstGeom>
            <a:ln w="38100" cmpd="dbl">
              <a:prstDash val="sysDash"/>
              <a:headEnd type="arrow"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圆角矩形 48"/>
            <p:cNvSpPr/>
            <p:nvPr/>
          </p:nvSpPr>
          <p:spPr>
            <a:xfrm>
              <a:off x="928462" y="2105432"/>
              <a:ext cx="759022" cy="397908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rgbClr val="0064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988573" y="2119719"/>
              <a:ext cx="638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PX4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932125" y="1960807"/>
              <a:ext cx="9026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Serial</a:t>
              </a:r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8255866" y="2105432"/>
              <a:ext cx="738506" cy="397908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rgbClr val="0064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8247553" y="2105432"/>
              <a:ext cx="7385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Xbee</a:t>
              </a:r>
              <a:endPara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67" name="直接箭头连接符 66"/>
            <p:cNvCxnSpPr>
              <a:stCxn id="63" idx="1"/>
              <a:endCxn id="32" idx="3"/>
            </p:cNvCxnSpPr>
            <p:nvPr/>
          </p:nvCxnSpPr>
          <p:spPr>
            <a:xfrm flipH="1">
              <a:off x="7500357" y="2304386"/>
              <a:ext cx="755509" cy="0"/>
            </a:xfrm>
            <a:prstGeom prst="straightConnector1">
              <a:avLst/>
            </a:prstGeom>
            <a:ln w="38100" cmpd="dbl">
              <a:prstDash val="sysDash"/>
              <a:headEnd type="none"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/>
            <p:cNvSpPr/>
            <p:nvPr/>
          </p:nvSpPr>
          <p:spPr>
            <a:xfrm>
              <a:off x="7512610" y="1981691"/>
              <a:ext cx="9026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Serial</a:t>
              </a:r>
            </a:p>
          </p:txBody>
        </p:sp>
      </p:grpSp>
      <p:cxnSp>
        <p:nvCxnSpPr>
          <p:cNvPr id="102" name="直接箭头连接符 101"/>
          <p:cNvCxnSpPr/>
          <p:nvPr/>
        </p:nvCxnSpPr>
        <p:spPr>
          <a:xfrm>
            <a:off x="7581244" y="4738252"/>
            <a:ext cx="0" cy="1056744"/>
          </a:xfrm>
          <a:prstGeom prst="straightConnector1">
            <a:avLst/>
          </a:prstGeom>
          <a:ln w="38100"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/>
          <p:nvPr/>
        </p:nvCxnSpPr>
        <p:spPr>
          <a:xfrm flipV="1">
            <a:off x="7273679" y="4738252"/>
            <a:ext cx="0" cy="1056744"/>
          </a:xfrm>
          <a:prstGeom prst="straightConnector1">
            <a:avLst/>
          </a:prstGeom>
          <a:ln w="38100"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组合 118"/>
          <p:cNvGrpSpPr/>
          <p:nvPr/>
        </p:nvGrpSpPr>
        <p:grpSpPr>
          <a:xfrm>
            <a:off x="4003925" y="4431467"/>
            <a:ext cx="4973063" cy="2004571"/>
            <a:chOff x="4003925" y="4431467"/>
            <a:chExt cx="4973063" cy="2004571"/>
          </a:xfrm>
        </p:grpSpPr>
        <p:sp>
          <p:nvSpPr>
            <p:cNvPr id="95" name="矩形 94"/>
            <p:cNvSpPr/>
            <p:nvPr/>
          </p:nvSpPr>
          <p:spPr>
            <a:xfrm>
              <a:off x="6011735" y="4952796"/>
              <a:ext cx="121206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Next move </a:t>
              </a:r>
              <a:r>
                <a:rPr lang="en-US" altLang="zh-CN" sz="16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choise</a:t>
              </a:r>
              <a:endPara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580518" y="4952796"/>
              <a:ext cx="139647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Current built maps</a:t>
              </a:r>
            </a:p>
          </p:txBody>
        </p:sp>
        <p:sp>
          <p:nvSpPr>
            <p:cNvPr id="81" name="圆角矩形 80"/>
            <p:cNvSpPr/>
            <p:nvPr/>
          </p:nvSpPr>
          <p:spPr>
            <a:xfrm>
              <a:off x="6538649" y="5789705"/>
              <a:ext cx="1858478" cy="646333"/>
            </a:xfrm>
            <a:prstGeom prst="roundRect">
              <a:avLst>
                <a:gd name="adj" fmla="val 12122"/>
              </a:avLst>
            </a:prstGeom>
            <a:noFill/>
            <a:ln w="25400">
              <a:solidFill>
                <a:srgbClr val="00649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6645690" y="5789705"/>
              <a:ext cx="164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Topo</a:t>
              </a:r>
            </a:p>
            <a:p>
              <a:pPr algn="ctr"/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UI</a:t>
              </a:r>
            </a:p>
          </p:txBody>
        </p:sp>
        <p:cxnSp>
          <p:nvCxnSpPr>
            <p:cNvPr id="69" name="肘形连接符 68"/>
            <p:cNvCxnSpPr>
              <a:endCxn id="27" idx="2"/>
            </p:cNvCxnSpPr>
            <p:nvPr/>
          </p:nvCxnSpPr>
          <p:spPr>
            <a:xfrm rot="10800000">
              <a:off x="4003925" y="4431467"/>
              <a:ext cx="3269755" cy="1130997"/>
            </a:xfrm>
            <a:prstGeom prst="bentConnector2">
              <a:avLst/>
            </a:prstGeom>
            <a:ln w="38100">
              <a:headEnd type="diamond" w="med" len="med"/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组合 117"/>
          <p:cNvGrpSpPr/>
          <p:nvPr/>
        </p:nvGrpSpPr>
        <p:grpSpPr>
          <a:xfrm>
            <a:off x="2465942" y="5770121"/>
            <a:ext cx="4262922" cy="697614"/>
            <a:chOff x="2465942" y="5770121"/>
            <a:chExt cx="4262922" cy="697614"/>
          </a:xfrm>
        </p:grpSpPr>
        <p:sp>
          <p:nvSpPr>
            <p:cNvPr id="87" name="圆角矩形 86"/>
            <p:cNvSpPr/>
            <p:nvPr/>
          </p:nvSpPr>
          <p:spPr>
            <a:xfrm>
              <a:off x="4013433" y="5770121"/>
              <a:ext cx="1504225" cy="660618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rgbClr val="0064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4130729" y="5945752"/>
              <a:ext cx="12659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FPV</a:t>
              </a:r>
            </a:p>
          </p:txBody>
        </p:sp>
        <p:sp>
          <p:nvSpPr>
            <p:cNvPr id="89" name="圆角矩形 88"/>
            <p:cNvSpPr/>
            <p:nvPr/>
          </p:nvSpPr>
          <p:spPr>
            <a:xfrm>
              <a:off x="2465942" y="5770121"/>
              <a:ext cx="1504225" cy="660618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rgbClr val="0064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/>
            <p:cNvSpPr/>
            <p:nvPr/>
          </p:nvSpPr>
          <p:spPr>
            <a:xfrm>
              <a:off x="2526053" y="5784408"/>
              <a:ext cx="138033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Wireless keyboard</a:t>
              </a:r>
            </a:p>
          </p:txBody>
        </p:sp>
        <p:cxnSp>
          <p:nvCxnSpPr>
            <p:cNvPr id="93" name="直接箭头连接符 92"/>
            <p:cNvCxnSpPr>
              <a:stCxn id="81" idx="1"/>
              <a:endCxn id="87" idx="3"/>
            </p:cNvCxnSpPr>
            <p:nvPr/>
          </p:nvCxnSpPr>
          <p:spPr>
            <a:xfrm flipH="1" flipV="1">
              <a:off x="5517658" y="6100430"/>
              <a:ext cx="1020991" cy="12442"/>
            </a:xfrm>
            <a:prstGeom prst="straightConnector1">
              <a:avLst/>
            </a:prstGeom>
            <a:ln w="38100" cmpd="dbl">
              <a:prstDash val="sysDash"/>
              <a:headEnd type="arrow"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矩形 96"/>
            <p:cNvSpPr/>
            <p:nvPr/>
          </p:nvSpPr>
          <p:spPr>
            <a:xfrm>
              <a:off x="5332394" y="5778370"/>
              <a:ext cx="13964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HDMI</a:t>
              </a:r>
            </a:p>
          </p:txBody>
        </p:sp>
        <p:sp>
          <p:nvSpPr>
            <p:cNvPr id="99" name="矩形 98"/>
            <p:cNvSpPr/>
            <p:nvPr/>
          </p:nvSpPr>
          <p:spPr>
            <a:xfrm>
              <a:off x="5634953" y="6129181"/>
              <a:ext cx="76343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USB</a:t>
              </a: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2237212" y="3507420"/>
            <a:ext cx="2695951" cy="924046"/>
            <a:chOff x="2237212" y="3507420"/>
            <a:chExt cx="2695951" cy="924046"/>
          </a:xfrm>
        </p:grpSpPr>
        <p:sp>
          <p:nvSpPr>
            <p:cNvPr id="27" name="圆角矩形 26"/>
            <p:cNvSpPr/>
            <p:nvPr/>
          </p:nvSpPr>
          <p:spPr>
            <a:xfrm>
              <a:off x="3074685" y="3785133"/>
              <a:ext cx="1858478" cy="646333"/>
            </a:xfrm>
            <a:prstGeom prst="roundRect">
              <a:avLst>
                <a:gd name="adj" fmla="val 12122"/>
              </a:avLst>
            </a:prstGeom>
            <a:noFill/>
            <a:ln w="25400">
              <a:solidFill>
                <a:srgbClr val="00649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3181726" y="3785133"/>
              <a:ext cx="164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Local Controller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2237212" y="3507420"/>
              <a:ext cx="79693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CV</a:t>
              </a:r>
            </a:p>
            <a:p>
              <a:pPr algn="ctr"/>
              <a:r>
                <a:rPr lang="en-US" altLang="zh-CN" sz="16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Infos</a:t>
              </a:r>
              <a:endPara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352340" y="3783318"/>
            <a:ext cx="2723369" cy="2666322"/>
            <a:chOff x="352340" y="3783318"/>
            <a:chExt cx="2723369" cy="2666322"/>
          </a:xfrm>
        </p:grpSpPr>
        <p:sp>
          <p:nvSpPr>
            <p:cNvPr id="21" name="圆角矩形 20"/>
            <p:cNvSpPr/>
            <p:nvPr/>
          </p:nvSpPr>
          <p:spPr>
            <a:xfrm>
              <a:off x="352340" y="3783319"/>
              <a:ext cx="1858478" cy="646332"/>
            </a:xfrm>
            <a:prstGeom prst="roundRect">
              <a:avLst>
                <a:gd name="adj" fmla="val 12122"/>
              </a:avLst>
            </a:prstGeom>
            <a:noFill/>
            <a:ln w="25400">
              <a:solidFill>
                <a:srgbClr val="00649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59381" y="3783318"/>
              <a:ext cx="164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CV</a:t>
              </a:r>
            </a:p>
            <a:p>
              <a:pPr algn="ctr"/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Processer</a:t>
              </a:r>
            </a:p>
          </p:txBody>
        </p:sp>
        <p:cxnSp>
          <p:nvCxnSpPr>
            <p:cNvPr id="24" name="直接箭头连接符 23"/>
            <p:cNvCxnSpPr/>
            <p:nvPr/>
          </p:nvCxnSpPr>
          <p:spPr>
            <a:xfrm>
              <a:off x="2210818" y="4106483"/>
              <a:ext cx="864891" cy="0"/>
            </a:xfrm>
            <a:prstGeom prst="straightConnector1">
              <a:avLst/>
            </a:prstGeom>
            <a:ln w="38100"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圆角矩形 107"/>
            <p:cNvSpPr/>
            <p:nvPr/>
          </p:nvSpPr>
          <p:spPr>
            <a:xfrm>
              <a:off x="532731" y="5768870"/>
              <a:ext cx="1504225" cy="660618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rgbClr val="0064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707163" y="5803310"/>
              <a:ext cx="1154888" cy="646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Industry</a:t>
              </a:r>
            </a:p>
            <a:p>
              <a:pPr algn="ctr"/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Camera</a:t>
              </a:r>
            </a:p>
          </p:txBody>
        </p:sp>
        <p:cxnSp>
          <p:nvCxnSpPr>
            <p:cNvPr id="110" name="直接箭头连接符 109"/>
            <p:cNvCxnSpPr>
              <a:stCxn id="108" idx="0"/>
              <a:endCxn id="22" idx="2"/>
            </p:cNvCxnSpPr>
            <p:nvPr/>
          </p:nvCxnSpPr>
          <p:spPr>
            <a:xfrm flipH="1" flipV="1">
              <a:off x="1281579" y="4429649"/>
              <a:ext cx="3265" cy="1339221"/>
            </a:xfrm>
            <a:prstGeom prst="straightConnector1">
              <a:avLst/>
            </a:prstGeom>
            <a:ln w="38100" cmpd="dbl">
              <a:prstDash val="sysDash"/>
              <a:headEnd type="none"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矩形 110"/>
            <p:cNvSpPr/>
            <p:nvPr/>
          </p:nvSpPr>
          <p:spPr>
            <a:xfrm>
              <a:off x="1273469" y="4938294"/>
              <a:ext cx="6586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USB</a:t>
              </a:r>
            </a:p>
          </p:txBody>
        </p:sp>
      </p:grpSp>
      <p:sp>
        <p:nvSpPr>
          <p:cNvPr id="124" name="矩形 123"/>
          <p:cNvSpPr/>
          <p:nvPr/>
        </p:nvSpPr>
        <p:spPr>
          <a:xfrm>
            <a:off x="-63578" y="3055320"/>
            <a:ext cx="30693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</a:rPr>
              <a:t>ROS on </a:t>
            </a:r>
            <a:r>
              <a:rPr lang="en-US" altLang="zh-CN" sz="2800" dirty="0" err="1">
                <a:solidFill>
                  <a:schemeClr val="accent1">
                    <a:lumMod val="75000"/>
                  </a:schemeClr>
                </a:solidFill>
              </a:rPr>
              <a:t>UpBoard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1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圆角矩形 63"/>
          <p:cNvSpPr/>
          <p:nvPr/>
        </p:nvSpPr>
        <p:spPr>
          <a:xfrm>
            <a:off x="5146940" y="2755048"/>
            <a:ext cx="1858478" cy="1263535"/>
          </a:xfrm>
          <a:prstGeom prst="roundRect">
            <a:avLst>
              <a:gd name="adj" fmla="val 12122"/>
            </a:avLst>
          </a:prstGeom>
          <a:noFill/>
          <a:ln w="25400">
            <a:solidFill>
              <a:srgbClr val="00649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Implementation</a:t>
            </a:r>
            <a:endParaRPr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5253981" y="3063649"/>
            <a:ext cx="164439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Topo mapping </a:t>
            </a:r>
          </a:p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CORE</a:t>
            </a:r>
          </a:p>
        </p:txBody>
      </p:sp>
      <p:sp>
        <p:nvSpPr>
          <p:cNvPr id="83" name="矩形 82"/>
          <p:cNvSpPr/>
          <p:nvPr/>
        </p:nvSpPr>
        <p:spPr>
          <a:xfrm>
            <a:off x="3501518" y="2720014"/>
            <a:ext cx="1644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New Instance Information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3492833" y="3293681"/>
            <a:ext cx="1654107" cy="0"/>
          </a:xfrm>
          <a:prstGeom prst="straightConnector1">
            <a:avLst/>
          </a:prstGeom>
          <a:ln w="38100"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/>
        </p:nvCxnSpPr>
        <p:spPr>
          <a:xfrm>
            <a:off x="6070885" y="4018583"/>
            <a:ext cx="0" cy="1056744"/>
          </a:xfrm>
          <a:prstGeom prst="straightConnector1">
            <a:avLst/>
          </a:prstGeom>
          <a:ln w="38100"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3713853" y="3496882"/>
            <a:ext cx="12120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Next move </a:t>
            </a:r>
            <a:r>
              <a:rPr lang="en-US" altLang="zh-CN" sz="16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choise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70885" y="4287446"/>
            <a:ext cx="13964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Current built maps</a:t>
            </a:r>
          </a:p>
        </p:txBody>
      </p:sp>
      <p:sp>
        <p:nvSpPr>
          <p:cNvPr id="81" name="圆角矩形 80"/>
          <p:cNvSpPr/>
          <p:nvPr/>
        </p:nvSpPr>
        <p:spPr>
          <a:xfrm>
            <a:off x="5141646" y="5070036"/>
            <a:ext cx="1858478" cy="646333"/>
          </a:xfrm>
          <a:prstGeom prst="roundRect">
            <a:avLst>
              <a:gd name="adj" fmla="val 12122"/>
            </a:avLst>
          </a:prstGeom>
          <a:noFill/>
          <a:ln w="25400">
            <a:solidFill>
              <a:srgbClr val="00649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5248687" y="5070036"/>
            <a:ext cx="1644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Topo</a:t>
            </a:r>
          </a:p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UI (Observer)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1634355" y="3063649"/>
            <a:ext cx="1858478" cy="646333"/>
          </a:xfrm>
          <a:prstGeom prst="roundRect">
            <a:avLst>
              <a:gd name="adj" fmla="val 12122"/>
            </a:avLst>
          </a:prstGeom>
          <a:noFill/>
          <a:ln w="25400">
            <a:solidFill>
              <a:srgbClr val="00649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741396" y="3063649"/>
            <a:ext cx="1644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Topo</a:t>
            </a:r>
          </a:p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UI (Simulator)</a:t>
            </a:r>
          </a:p>
        </p:txBody>
      </p:sp>
      <p:cxnSp>
        <p:nvCxnSpPr>
          <p:cNvPr id="61" name="直接箭头连接符 60"/>
          <p:cNvCxnSpPr/>
          <p:nvPr/>
        </p:nvCxnSpPr>
        <p:spPr>
          <a:xfrm>
            <a:off x="3492833" y="3496882"/>
            <a:ext cx="1654107" cy="0"/>
          </a:xfrm>
          <a:prstGeom prst="straightConnector1">
            <a:avLst/>
          </a:prstGeom>
          <a:ln w="38100"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85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UI</a:t>
            </a:r>
            <a:endParaRPr lang="zh-CN" altLang="en-US" b="0" dirty="0"/>
          </a:p>
        </p:txBody>
      </p:sp>
      <p:pic>
        <p:nvPicPr>
          <p:cNvPr id="5" name="vokoscreen-2019-03-21_16-57-5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66383"/>
            <a:ext cx="9144000" cy="41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4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6120522-DE95-4E02-A56B-E111832C8EB1}"/>
              </a:ext>
            </a:extLst>
          </p:cNvPr>
          <p:cNvGrpSpPr/>
          <p:nvPr/>
        </p:nvGrpSpPr>
        <p:grpSpPr>
          <a:xfrm>
            <a:off x="2473302" y="1717928"/>
            <a:ext cx="3869309" cy="463761"/>
            <a:chOff x="1841535" y="1283015"/>
            <a:chExt cx="3869309" cy="463761"/>
          </a:xfrm>
        </p:grpSpPr>
        <p:grpSp>
          <p:nvGrpSpPr>
            <p:cNvPr id="3" name="组合 2"/>
            <p:cNvGrpSpPr/>
            <p:nvPr/>
          </p:nvGrpSpPr>
          <p:grpSpPr>
            <a:xfrm>
              <a:off x="1841535" y="1303550"/>
              <a:ext cx="843427" cy="443226"/>
              <a:chOff x="666810" y="2586037"/>
              <a:chExt cx="468000" cy="245937"/>
            </a:xfrm>
          </p:grpSpPr>
          <p:sp>
            <p:nvSpPr>
              <p:cNvPr id="4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200" b="1"/>
              </a:p>
            </p:txBody>
          </p:sp>
          <p:sp>
            <p:nvSpPr>
              <p:cNvPr id="5" name="文本框 4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>
              <a:stCxn id="4" idx="6"/>
            </p:cNvCxnSpPr>
            <p:nvPr/>
          </p:nvCxnSpPr>
          <p:spPr>
            <a:xfrm>
              <a:off x="2534033" y="1711215"/>
              <a:ext cx="3176811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2764143" y="1283015"/>
              <a:ext cx="2795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CV Process</a:t>
              </a:r>
              <a:endParaRPr lang="zh-CN" altLang="en-US" sz="2400" b="1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6120522-DE95-4E02-A56B-E111832C8EB1}"/>
              </a:ext>
            </a:extLst>
          </p:cNvPr>
          <p:cNvGrpSpPr/>
          <p:nvPr/>
        </p:nvGrpSpPr>
        <p:grpSpPr>
          <a:xfrm>
            <a:off x="2473302" y="3032508"/>
            <a:ext cx="3869310" cy="463761"/>
            <a:chOff x="1841535" y="1283015"/>
            <a:chExt cx="3869310" cy="463761"/>
          </a:xfrm>
        </p:grpSpPr>
        <p:grpSp>
          <p:nvGrpSpPr>
            <p:cNvPr id="27" name="组合 26"/>
            <p:cNvGrpSpPr/>
            <p:nvPr/>
          </p:nvGrpSpPr>
          <p:grpSpPr>
            <a:xfrm>
              <a:off x="1841535" y="1303550"/>
              <a:ext cx="843427" cy="443226"/>
              <a:chOff x="666810" y="2586037"/>
              <a:chExt cx="468000" cy="245937"/>
            </a:xfrm>
          </p:grpSpPr>
          <p:sp>
            <p:nvSpPr>
              <p:cNvPr id="30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200" b="1"/>
              </a:p>
            </p:txBody>
          </p:sp>
          <p:sp>
            <p:nvSpPr>
              <p:cNvPr id="31" name="文本框 30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8" name="直接连接符 27"/>
            <p:cNvCxnSpPr>
              <a:stCxn id="30" idx="6"/>
            </p:cNvCxnSpPr>
            <p:nvPr/>
          </p:nvCxnSpPr>
          <p:spPr>
            <a:xfrm>
              <a:off x="2534033" y="1711215"/>
              <a:ext cx="3176811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2613213" y="1283015"/>
              <a:ext cx="3097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ROS Implementation</a:t>
              </a:r>
              <a:endParaRPr lang="zh-CN" altLang="en-US" sz="2400" b="1" dirty="0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6120522-DE95-4E02-A56B-E111832C8EB1}"/>
              </a:ext>
            </a:extLst>
          </p:cNvPr>
          <p:cNvGrpSpPr/>
          <p:nvPr/>
        </p:nvGrpSpPr>
        <p:grpSpPr>
          <a:xfrm>
            <a:off x="2473302" y="4421907"/>
            <a:ext cx="3869309" cy="463761"/>
            <a:chOff x="1841535" y="1283015"/>
            <a:chExt cx="3869309" cy="463761"/>
          </a:xfrm>
        </p:grpSpPr>
        <p:grpSp>
          <p:nvGrpSpPr>
            <p:cNvPr id="33" name="组合 32"/>
            <p:cNvGrpSpPr/>
            <p:nvPr/>
          </p:nvGrpSpPr>
          <p:grpSpPr>
            <a:xfrm>
              <a:off x="1841535" y="1303550"/>
              <a:ext cx="843427" cy="443226"/>
              <a:chOff x="666810" y="2586037"/>
              <a:chExt cx="468000" cy="245937"/>
            </a:xfrm>
          </p:grpSpPr>
          <p:sp>
            <p:nvSpPr>
              <p:cNvPr id="36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200" b="1"/>
              </a:p>
            </p:txBody>
          </p:sp>
          <p:sp>
            <p:nvSpPr>
              <p:cNvPr id="37" name="文本框 36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4" name="直接连接符 33"/>
            <p:cNvCxnSpPr>
              <a:stCxn id="36" idx="6"/>
            </p:cNvCxnSpPr>
            <p:nvPr/>
          </p:nvCxnSpPr>
          <p:spPr>
            <a:xfrm>
              <a:off x="2534033" y="1711215"/>
              <a:ext cx="3176811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2764143" y="1283015"/>
              <a:ext cx="2795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388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AE0A5B-E107-43A5-9792-E92AF83504E9}"/>
              </a:ext>
            </a:extLst>
          </p:cNvPr>
          <p:cNvSpPr txBox="1"/>
          <p:nvPr/>
        </p:nvSpPr>
        <p:spPr>
          <a:xfrm>
            <a:off x="3244980" y="3032508"/>
            <a:ext cx="3097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演示视频</a:t>
            </a:r>
          </a:p>
        </p:txBody>
      </p:sp>
    </p:spTree>
    <p:extLst>
      <p:ext uri="{BB962C8B-B14F-4D97-AF65-F5344CB8AC3E}">
        <p14:creationId xmlns:p14="http://schemas.microsoft.com/office/powerpoint/2010/main" val="256150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56" y="3315567"/>
            <a:ext cx="5448300" cy="139065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</a:t>
            </a:r>
            <a:r>
              <a:rPr lang="en-US" altLang="zh-CN" dirty="0" err="1"/>
              <a:t>bayesian</a:t>
            </a:r>
            <a:r>
              <a:rPr lang="en-US" altLang="zh-CN" dirty="0"/>
              <a:t> framework</a:t>
            </a:r>
            <a:endParaRPr lang="zh-CN" altLang="en-US" b="0" dirty="0"/>
          </a:p>
        </p:txBody>
      </p:sp>
      <p:sp>
        <p:nvSpPr>
          <p:cNvPr id="10" name="矩形 9"/>
          <p:cNvSpPr/>
          <p:nvPr/>
        </p:nvSpPr>
        <p:spPr>
          <a:xfrm>
            <a:off x="618714" y="1693349"/>
            <a:ext cx="4077977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k: k steps in the map, from 0 to k</a:t>
            </a:r>
          </a:p>
          <a:p>
            <a:pPr algn="just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u: motions, move through which gate</a:t>
            </a:r>
          </a:p>
          <a:p>
            <a:pPr algn="just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z: measurements, odom, semantic</a:t>
            </a:r>
          </a:p>
          <a:p>
            <a:pPr algn="just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G: the map hypothesis</a:t>
            </a:r>
          </a:p>
          <a:p>
            <a:pPr algn="just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X: robot state, where it is</a:t>
            </a: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2959330" y="4139738"/>
            <a:ext cx="1496291" cy="83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885312" y="5556954"/>
            <a:ext cx="1988217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can be computed recursively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831278" y="4706217"/>
            <a:ext cx="5486400" cy="1497068"/>
            <a:chOff x="1246910" y="4706217"/>
            <a:chExt cx="5486400" cy="149706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6910" y="5126960"/>
              <a:ext cx="5486400" cy="1076325"/>
            </a:xfrm>
            <a:prstGeom prst="rect">
              <a:avLst/>
            </a:prstGeom>
          </p:spPr>
        </p:pic>
        <p:sp>
          <p:nvSpPr>
            <p:cNvPr id="18" name="下箭头 17"/>
            <p:cNvSpPr/>
            <p:nvPr/>
          </p:nvSpPr>
          <p:spPr>
            <a:xfrm>
              <a:off x="2229596" y="4706217"/>
              <a:ext cx="393963" cy="420743"/>
            </a:xfrm>
            <a:prstGeom prst="downArrow">
              <a:avLst/>
            </a:prstGeom>
            <a:solidFill>
              <a:srgbClr val="3F6E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888587" y="2944115"/>
            <a:ext cx="3993449" cy="646331"/>
            <a:chOff x="5159679" y="2396884"/>
            <a:chExt cx="3993449" cy="646331"/>
          </a:xfrm>
        </p:grpSpPr>
        <p:sp>
          <p:nvSpPr>
            <p:cNvPr id="11" name="矩形 10"/>
            <p:cNvSpPr/>
            <p:nvPr/>
          </p:nvSpPr>
          <p:spPr>
            <a:xfrm>
              <a:off x="5159679" y="2396884"/>
              <a:ext cx="2080383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The robot always move as expected</a:t>
              </a: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0062" y="2567649"/>
              <a:ext cx="1447800" cy="30480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8687862" y="2530066"/>
              <a:ext cx="46526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=1</a:t>
              </a:r>
            </a:p>
          </p:txBody>
        </p:sp>
      </p:grpSp>
      <p:sp>
        <p:nvSpPr>
          <p:cNvPr id="16" name="矩形 15"/>
          <p:cNvSpPr/>
          <p:nvPr/>
        </p:nvSpPr>
        <p:spPr>
          <a:xfrm>
            <a:off x="1066569" y="5880817"/>
            <a:ext cx="2707414" cy="307777"/>
          </a:xfrm>
          <a:prstGeom prst="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</p:spPr>
        <p:txBody>
          <a:bodyPr wrap="square">
            <a:noAutofit/>
          </a:bodyPr>
          <a:lstStyle/>
          <a:p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126412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</a:t>
            </a:r>
            <a:r>
              <a:rPr lang="en-US" altLang="zh-CN" dirty="0" err="1"/>
              <a:t>bayesian</a:t>
            </a:r>
            <a:r>
              <a:rPr lang="en-US" altLang="zh-CN" dirty="0"/>
              <a:t> framework</a:t>
            </a:r>
            <a:endParaRPr lang="zh-CN" altLang="en-US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56" y="3315567"/>
            <a:ext cx="5448300" cy="139065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 flipV="1">
            <a:off x="2959331" y="4139738"/>
            <a:ext cx="1496291" cy="83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92" y="4900535"/>
            <a:ext cx="5268126" cy="154785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618419" y="5648165"/>
            <a:ext cx="238489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l-GR" altLang="zh-CN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μ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the average of the measurements</a:t>
            </a:r>
          </a:p>
        </p:txBody>
      </p:sp>
      <p:sp>
        <p:nvSpPr>
          <p:cNvPr id="20" name="矩形 19"/>
          <p:cNvSpPr/>
          <p:nvPr/>
        </p:nvSpPr>
        <p:spPr>
          <a:xfrm>
            <a:off x="5618419" y="4539550"/>
            <a:ext cx="35357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C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conv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with measure times</a:t>
            </a:r>
          </a:p>
          <a:p>
            <a:pPr algn="just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Indicates that the influence will be greater after serval measures</a:t>
            </a:r>
          </a:p>
        </p:txBody>
      </p:sp>
      <p:sp>
        <p:nvSpPr>
          <p:cNvPr id="29" name="矩形 28"/>
          <p:cNvSpPr/>
          <p:nvPr/>
        </p:nvSpPr>
        <p:spPr>
          <a:xfrm>
            <a:off x="4063693" y="5413004"/>
            <a:ext cx="1175501" cy="307777"/>
          </a:xfrm>
          <a:prstGeom prst="rect">
            <a:avLst/>
          </a:prstGeom>
          <a:solidFill>
            <a:schemeClr val="accent3">
              <a:lumMod val="75000"/>
              <a:alpha val="40000"/>
            </a:schemeClr>
          </a:solidFill>
        </p:spPr>
        <p:txBody>
          <a:bodyPr wrap="square">
            <a:noAutofit/>
          </a:bodyPr>
          <a:lstStyle/>
          <a:p>
            <a:endParaRPr lang="en-US" altLang="zh-CN" sz="1400" b="1" dirty="0"/>
          </a:p>
        </p:txBody>
      </p:sp>
      <p:sp>
        <p:nvSpPr>
          <p:cNvPr id="30" name="矩形 29"/>
          <p:cNvSpPr/>
          <p:nvPr/>
        </p:nvSpPr>
        <p:spPr>
          <a:xfrm>
            <a:off x="1874545" y="5413004"/>
            <a:ext cx="1175501" cy="307777"/>
          </a:xfrm>
          <a:prstGeom prst="rect">
            <a:avLst/>
          </a:prstGeom>
          <a:solidFill>
            <a:schemeClr val="accent3">
              <a:lumMod val="75000"/>
              <a:alpha val="40000"/>
            </a:schemeClr>
          </a:solidFill>
        </p:spPr>
        <p:txBody>
          <a:bodyPr wrap="square">
            <a:noAutofit/>
          </a:bodyPr>
          <a:lstStyle/>
          <a:p>
            <a:endParaRPr lang="en-US" altLang="zh-CN" sz="1400" b="1" dirty="0"/>
          </a:p>
        </p:txBody>
      </p:sp>
      <p:sp>
        <p:nvSpPr>
          <p:cNvPr id="31" name="矩形 30"/>
          <p:cNvSpPr/>
          <p:nvPr/>
        </p:nvSpPr>
        <p:spPr>
          <a:xfrm>
            <a:off x="1874546" y="5971331"/>
            <a:ext cx="860732" cy="307777"/>
          </a:xfrm>
          <a:prstGeom prst="rect">
            <a:avLst/>
          </a:prstGeom>
          <a:solidFill>
            <a:schemeClr val="accent3">
              <a:lumMod val="75000"/>
              <a:alpha val="40000"/>
            </a:schemeClr>
          </a:solidFill>
        </p:spPr>
        <p:txBody>
          <a:bodyPr wrap="square">
            <a:noAutofit/>
          </a:bodyPr>
          <a:lstStyle/>
          <a:p>
            <a:endParaRPr lang="en-US" altLang="zh-CN" sz="1400" b="1" dirty="0"/>
          </a:p>
        </p:txBody>
      </p:sp>
      <p:sp>
        <p:nvSpPr>
          <p:cNvPr id="32" name="矩形 31"/>
          <p:cNvSpPr/>
          <p:nvPr/>
        </p:nvSpPr>
        <p:spPr>
          <a:xfrm>
            <a:off x="3909286" y="5971331"/>
            <a:ext cx="860732" cy="307777"/>
          </a:xfrm>
          <a:prstGeom prst="rect">
            <a:avLst/>
          </a:prstGeom>
          <a:solidFill>
            <a:schemeClr val="accent3">
              <a:lumMod val="75000"/>
              <a:alpha val="40000"/>
            </a:schemeClr>
          </a:solidFill>
        </p:spPr>
        <p:txBody>
          <a:bodyPr wrap="square">
            <a:noAutofit/>
          </a:bodyPr>
          <a:lstStyle/>
          <a:p>
            <a:endParaRPr lang="en-US" altLang="zh-CN" sz="1400" b="1" dirty="0"/>
          </a:p>
        </p:txBody>
      </p:sp>
      <p:sp>
        <p:nvSpPr>
          <p:cNvPr id="33" name="矩形 32"/>
          <p:cNvSpPr/>
          <p:nvPr/>
        </p:nvSpPr>
        <p:spPr>
          <a:xfrm>
            <a:off x="3192714" y="5400038"/>
            <a:ext cx="491754" cy="307777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txBody>
          <a:bodyPr wrap="square">
            <a:noAutofit/>
          </a:bodyPr>
          <a:lstStyle/>
          <a:p>
            <a:endParaRPr lang="en-US" altLang="zh-CN" sz="1400" b="1" dirty="0"/>
          </a:p>
        </p:txBody>
      </p:sp>
      <p:sp>
        <p:nvSpPr>
          <p:cNvPr id="34" name="矩形 33"/>
          <p:cNvSpPr/>
          <p:nvPr/>
        </p:nvSpPr>
        <p:spPr>
          <a:xfrm>
            <a:off x="2903451" y="5971331"/>
            <a:ext cx="491754" cy="307777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txBody>
          <a:bodyPr wrap="square">
            <a:noAutofit/>
          </a:bodyPr>
          <a:lstStyle/>
          <a:p>
            <a:endParaRPr lang="en-US" altLang="zh-CN" sz="1400" b="1" dirty="0"/>
          </a:p>
        </p:txBody>
      </p:sp>
      <p:grpSp>
        <p:nvGrpSpPr>
          <p:cNvPr id="37" name="组合 36"/>
          <p:cNvGrpSpPr/>
          <p:nvPr/>
        </p:nvGrpSpPr>
        <p:grpSpPr>
          <a:xfrm>
            <a:off x="6229883" y="2627882"/>
            <a:ext cx="2468758" cy="1602624"/>
            <a:chOff x="6229884" y="2137432"/>
            <a:chExt cx="2468758" cy="1602624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4"/>
            <a:srcRect l="54431"/>
            <a:stretch/>
          </p:blipFill>
          <p:spPr>
            <a:xfrm>
              <a:off x="6229884" y="2137432"/>
              <a:ext cx="2193078" cy="815810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4"/>
            <a:srcRect l="1358" r="47345"/>
            <a:stretch/>
          </p:blipFill>
          <p:spPr>
            <a:xfrm>
              <a:off x="6229884" y="2924246"/>
              <a:ext cx="2468758" cy="815810"/>
            </a:xfrm>
            <a:prstGeom prst="rect">
              <a:avLst/>
            </a:prstGeom>
          </p:spPr>
        </p:pic>
      </p:grpSp>
      <p:sp>
        <p:nvSpPr>
          <p:cNvPr id="19" name="矩形 18"/>
          <p:cNvSpPr/>
          <p:nvPr/>
        </p:nvSpPr>
        <p:spPr>
          <a:xfrm>
            <a:off x="618714" y="1693349"/>
            <a:ext cx="4077977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k: k steps in the map, from 0 to k</a:t>
            </a:r>
          </a:p>
          <a:p>
            <a:pPr algn="just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u: motions, move through which gate</a:t>
            </a:r>
          </a:p>
          <a:p>
            <a:pPr algn="just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z: measurements, odom, semantic</a:t>
            </a:r>
          </a:p>
          <a:p>
            <a:pPr algn="just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G: the map hypothesis</a:t>
            </a:r>
          </a:p>
          <a:p>
            <a:pPr algn="just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X: robot state, where it is</a:t>
            </a:r>
          </a:p>
        </p:txBody>
      </p:sp>
    </p:spTree>
    <p:extLst>
      <p:ext uri="{BB962C8B-B14F-4D97-AF65-F5344CB8AC3E}">
        <p14:creationId xmlns:p14="http://schemas.microsoft.com/office/powerpoint/2010/main" val="6917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</a:t>
            </a:r>
            <a:r>
              <a:rPr lang="en-US" altLang="zh-CN" dirty="0" err="1"/>
              <a:t>bayesian</a:t>
            </a:r>
            <a:r>
              <a:rPr lang="en-US" altLang="zh-CN" dirty="0"/>
              <a:t> framework</a:t>
            </a:r>
            <a:endParaRPr lang="zh-CN" altLang="en-US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56" y="3315567"/>
            <a:ext cx="5448300" cy="139065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 flipV="1">
            <a:off x="2959331" y="4139738"/>
            <a:ext cx="1496291" cy="83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92" y="4900535"/>
            <a:ext cx="5268126" cy="154785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618419" y="5648165"/>
            <a:ext cx="238489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l-GR" altLang="zh-CN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μ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the average of the measurements</a:t>
            </a:r>
          </a:p>
        </p:txBody>
      </p:sp>
      <p:sp>
        <p:nvSpPr>
          <p:cNvPr id="20" name="矩形 19"/>
          <p:cNvSpPr/>
          <p:nvPr/>
        </p:nvSpPr>
        <p:spPr>
          <a:xfrm>
            <a:off x="5618419" y="4539550"/>
            <a:ext cx="35357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C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conv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with measure times</a:t>
            </a:r>
          </a:p>
          <a:p>
            <a:pPr algn="just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Indicates that the influence will be greater after serval measures</a:t>
            </a:r>
          </a:p>
        </p:txBody>
      </p:sp>
      <p:sp>
        <p:nvSpPr>
          <p:cNvPr id="29" name="矩形 28"/>
          <p:cNvSpPr/>
          <p:nvPr/>
        </p:nvSpPr>
        <p:spPr>
          <a:xfrm>
            <a:off x="4063693" y="5413004"/>
            <a:ext cx="1175501" cy="307777"/>
          </a:xfrm>
          <a:prstGeom prst="rect">
            <a:avLst/>
          </a:prstGeom>
          <a:solidFill>
            <a:schemeClr val="accent3">
              <a:lumMod val="75000"/>
              <a:alpha val="40000"/>
            </a:schemeClr>
          </a:solidFill>
        </p:spPr>
        <p:txBody>
          <a:bodyPr wrap="square">
            <a:noAutofit/>
          </a:bodyPr>
          <a:lstStyle/>
          <a:p>
            <a:endParaRPr lang="en-US" altLang="zh-CN" sz="1400" b="1" dirty="0"/>
          </a:p>
        </p:txBody>
      </p:sp>
      <p:sp>
        <p:nvSpPr>
          <p:cNvPr id="30" name="矩形 29"/>
          <p:cNvSpPr/>
          <p:nvPr/>
        </p:nvSpPr>
        <p:spPr>
          <a:xfrm>
            <a:off x="1874545" y="5413004"/>
            <a:ext cx="1175501" cy="307777"/>
          </a:xfrm>
          <a:prstGeom prst="rect">
            <a:avLst/>
          </a:prstGeom>
          <a:solidFill>
            <a:schemeClr val="accent3">
              <a:lumMod val="75000"/>
              <a:alpha val="40000"/>
            </a:schemeClr>
          </a:solidFill>
        </p:spPr>
        <p:txBody>
          <a:bodyPr wrap="square">
            <a:noAutofit/>
          </a:bodyPr>
          <a:lstStyle/>
          <a:p>
            <a:endParaRPr lang="en-US" altLang="zh-CN" sz="1400" b="1" dirty="0"/>
          </a:p>
        </p:txBody>
      </p:sp>
      <p:sp>
        <p:nvSpPr>
          <p:cNvPr id="31" name="矩形 30"/>
          <p:cNvSpPr/>
          <p:nvPr/>
        </p:nvSpPr>
        <p:spPr>
          <a:xfrm>
            <a:off x="1874546" y="5971331"/>
            <a:ext cx="860732" cy="307777"/>
          </a:xfrm>
          <a:prstGeom prst="rect">
            <a:avLst/>
          </a:prstGeom>
          <a:solidFill>
            <a:schemeClr val="accent3">
              <a:lumMod val="75000"/>
              <a:alpha val="40000"/>
            </a:schemeClr>
          </a:solidFill>
        </p:spPr>
        <p:txBody>
          <a:bodyPr wrap="square">
            <a:noAutofit/>
          </a:bodyPr>
          <a:lstStyle/>
          <a:p>
            <a:endParaRPr lang="en-US" altLang="zh-CN" sz="1400" b="1" dirty="0"/>
          </a:p>
        </p:txBody>
      </p:sp>
      <p:sp>
        <p:nvSpPr>
          <p:cNvPr id="32" name="矩形 31"/>
          <p:cNvSpPr/>
          <p:nvPr/>
        </p:nvSpPr>
        <p:spPr>
          <a:xfrm>
            <a:off x="3909286" y="5971331"/>
            <a:ext cx="860732" cy="307777"/>
          </a:xfrm>
          <a:prstGeom prst="rect">
            <a:avLst/>
          </a:prstGeom>
          <a:solidFill>
            <a:schemeClr val="accent3">
              <a:lumMod val="75000"/>
              <a:alpha val="40000"/>
            </a:schemeClr>
          </a:solidFill>
        </p:spPr>
        <p:txBody>
          <a:bodyPr wrap="square">
            <a:noAutofit/>
          </a:bodyPr>
          <a:lstStyle/>
          <a:p>
            <a:endParaRPr lang="en-US" altLang="zh-CN" sz="1400" b="1" dirty="0"/>
          </a:p>
        </p:txBody>
      </p:sp>
      <p:sp>
        <p:nvSpPr>
          <p:cNvPr id="33" name="矩形 32"/>
          <p:cNvSpPr/>
          <p:nvPr/>
        </p:nvSpPr>
        <p:spPr>
          <a:xfrm>
            <a:off x="3192714" y="5400038"/>
            <a:ext cx="491754" cy="307777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txBody>
          <a:bodyPr wrap="square">
            <a:noAutofit/>
          </a:bodyPr>
          <a:lstStyle/>
          <a:p>
            <a:endParaRPr lang="en-US" altLang="zh-CN" sz="1400" b="1" dirty="0"/>
          </a:p>
        </p:txBody>
      </p:sp>
      <p:sp>
        <p:nvSpPr>
          <p:cNvPr id="34" name="矩形 33"/>
          <p:cNvSpPr/>
          <p:nvPr/>
        </p:nvSpPr>
        <p:spPr>
          <a:xfrm>
            <a:off x="2903451" y="5971331"/>
            <a:ext cx="491754" cy="307777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txBody>
          <a:bodyPr wrap="square">
            <a:noAutofit/>
          </a:bodyPr>
          <a:lstStyle/>
          <a:p>
            <a:endParaRPr lang="en-US" altLang="zh-CN" sz="1400" b="1" dirty="0"/>
          </a:p>
        </p:txBody>
      </p:sp>
      <p:sp>
        <p:nvSpPr>
          <p:cNvPr id="19" name="矩形 18"/>
          <p:cNvSpPr/>
          <p:nvPr/>
        </p:nvSpPr>
        <p:spPr>
          <a:xfrm>
            <a:off x="618714" y="1693349"/>
            <a:ext cx="4077977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k: k steps in the map, from 0 to k</a:t>
            </a:r>
          </a:p>
          <a:p>
            <a:pPr algn="just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u: motions, move through which gate</a:t>
            </a:r>
          </a:p>
          <a:p>
            <a:pPr algn="just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z: measurements, odom, semantic</a:t>
            </a:r>
          </a:p>
          <a:p>
            <a:pPr algn="just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G: the map hypothesis</a:t>
            </a:r>
          </a:p>
          <a:p>
            <a:pPr algn="just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X: robot state, where it is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238" y="2453135"/>
            <a:ext cx="3064810" cy="53999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6338823" y="3094885"/>
            <a:ext cx="1838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rgbClr val="003072"/>
                </a:solidFill>
                <a:latin typeface="arial" panose="020B0604020202020204" pitchFamily="34" charset="0"/>
              </a:rPr>
              <a:t>Adding a </a:t>
            </a:r>
            <a:r>
              <a:rPr lang="en-US" altLang="zh-CN" dirty="0" err="1">
                <a:solidFill>
                  <a:srgbClr val="003072"/>
                </a:solidFill>
                <a:latin typeface="arial" panose="020B0604020202020204" pitchFamily="34" charset="0"/>
              </a:rPr>
              <a:t>fractor</a:t>
            </a:r>
            <a:endParaRPr lang="en-US" altLang="zh-CN" dirty="0">
              <a:solidFill>
                <a:srgbClr val="003072"/>
              </a:solidFill>
              <a:latin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972632" y="4313595"/>
            <a:ext cx="1091061" cy="307777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txBody>
          <a:bodyPr wrap="square">
            <a:noAutofit/>
          </a:bodyPr>
          <a:lstStyle/>
          <a:p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213818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</a:t>
            </a:r>
            <a:r>
              <a:rPr lang="en-US" altLang="zh-CN" dirty="0" err="1"/>
              <a:t>bayesian</a:t>
            </a:r>
            <a:r>
              <a:rPr lang="en-US" altLang="zh-CN" dirty="0"/>
              <a:t> framework</a:t>
            </a:r>
            <a:endParaRPr lang="zh-CN" altLang="en-US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56" y="3315567"/>
            <a:ext cx="5448300" cy="139065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 flipV="1">
            <a:off x="2959331" y="4139738"/>
            <a:ext cx="1496291" cy="83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18714" y="1693349"/>
            <a:ext cx="4077977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k: k steps in the map, from 0 to k</a:t>
            </a:r>
          </a:p>
          <a:p>
            <a:pPr algn="just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u: motions, move through which gate</a:t>
            </a:r>
          </a:p>
          <a:p>
            <a:pPr algn="just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z: measurements, odom, semantic</a:t>
            </a:r>
          </a:p>
          <a:p>
            <a:pPr algn="just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G: the map hypothesis</a:t>
            </a:r>
          </a:p>
          <a:p>
            <a:pPr algn="just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X: robot state, where it is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92" y="4923845"/>
            <a:ext cx="6285759" cy="14430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61299"/>
          <a:stretch/>
        </p:blipFill>
        <p:spPr>
          <a:xfrm>
            <a:off x="6394390" y="5638801"/>
            <a:ext cx="2226267" cy="86075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951679" y="5791200"/>
            <a:ext cx="7668978" cy="575734"/>
          </a:xfrm>
          <a:prstGeom prst="rect">
            <a:avLst/>
          </a:prstGeom>
          <a:solidFill>
            <a:schemeClr val="accent1">
              <a:lumMod val="50000"/>
              <a:alpha val="19000"/>
            </a:schemeClr>
          </a:solidFill>
        </p:spPr>
        <p:txBody>
          <a:bodyPr wrap="square">
            <a:noAutofit/>
          </a:bodyPr>
          <a:lstStyle/>
          <a:p>
            <a:endParaRPr lang="en-US" altLang="zh-CN" sz="1400" b="1" dirty="0"/>
          </a:p>
        </p:txBody>
      </p:sp>
      <p:grpSp>
        <p:nvGrpSpPr>
          <p:cNvPr id="26" name="组合 25"/>
          <p:cNvGrpSpPr/>
          <p:nvPr/>
        </p:nvGrpSpPr>
        <p:grpSpPr>
          <a:xfrm>
            <a:off x="6133182" y="3567518"/>
            <a:ext cx="2487475" cy="1637605"/>
            <a:chOff x="1003870" y="3487598"/>
            <a:chExt cx="2487475" cy="1637605"/>
          </a:xfrm>
        </p:grpSpPr>
        <p:sp>
          <p:nvSpPr>
            <p:cNvPr id="27" name="矩形 26"/>
            <p:cNvSpPr/>
            <p:nvPr/>
          </p:nvSpPr>
          <p:spPr>
            <a:xfrm>
              <a:off x="1003870" y="3487598"/>
              <a:ext cx="2487475" cy="1637605"/>
            </a:xfrm>
            <a:prstGeom prst="rect">
              <a:avLst/>
            </a:prstGeom>
            <a:noFill/>
            <a:ln w="12700">
              <a:solidFill>
                <a:srgbClr val="0064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223574" y="4154211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148256" y="4139449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711437" y="4704715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/>
            <p:cNvCxnSpPr>
              <a:stCxn id="28" idx="3"/>
              <a:endCxn id="35" idx="1"/>
            </p:cNvCxnSpPr>
            <p:nvPr/>
          </p:nvCxnSpPr>
          <p:spPr>
            <a:xfrm flipV="1">
              <a:off x="1489582" y="4272453"/>
              <a:ext cx="658674" cy="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stCxn id="28" idx="2"/>
              <a:endCxn id="36" idx="1"/>
            </p:cNvCxnSpPr>
            <p:nvPr/>
          </p:nvCxnSpPr>
          <p:spPr>
            <a:xfrm>
              <a:off x="1356578" y="4420219"/>
              <a:ext cx="354859" cy="417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stCxn id="35" idx="2"/>
              <a:endCxn id="36" idx="3"/>
            </p:cNvCxnSpPr>
            <p:nvPr/>
          </p:nvCxnSpPr>
          <p:spPr>
            <a:xfrm flipH="1">
              <a:off x="1977445" y="4405457"/>
              <a:ext cx="303815" cy="43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1773993" y="4764500"/>
              <a:ext cx="146438" cy="1464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" name="肘形连接符 40"/>
            <p:cNvCxnSpPr>
              <a:stCxn id="35" idx="3"/>
              <a:endCxn id="36" idx="2"/>
            </p:cNvCxnSpPr>
            <p:nvPr/>
          </p:nvCxnSpPr>
          <p:spPr>
            <a:xfrm flipH="1">
              <a:off x="1844441" y="4272453"/>
              <a:ext cx="569823" cy="698270"/>
            </a:xfrm>
            <a:prstGeom prst="bentConnector4">
              <a:avLst>
                <a:gd name="adj1" fmla="val -40118"/>
                <a:gd name="adj2" fmla="val 113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6133182" y="1760932"/>
            <a:ext cx="2487475" cy="1637605"/>
            <a:chOff x="1003870" y="1828802"/>
            <a:chExt cx="2487475" cy="1637605"/>
          </a:xfrm>
        </p:grpSpPr>
        <p:sp>
          <p:nvSpPr>
            <p:cNvPr id="43" name="矩形 42"/>
            <p:cNvSpPr/>
            <p:nvPr/>
          </p:nvSpPr>
          <p:spPr>
            <a:xfrm>
              <a:off x="1003870" y="1828802"/>
              <a:ext cx="2487475" cy="1637605"/>
            </a:xfrm>
            <a:prstGeom prst="rect">
              <a:avLst/>
            </a:prstGeom>
            <a:noFill/>
            <a:ln w="12700">
              <a:solidFill>
                <a:srgbClr val="0064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223574" y="2495415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2148256" y="2480653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711437" y="3045919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/>
            <p:cNvCxnSpPr>
              <a:stCxn id="44" idx="3"/>
              <a:endCxn id="45" idx="1"/>
            </p:cNvCxnSpPr>
            <p:nvPr/>
          </p:nvCxnSpPr>
          <p:spPr>
            <a:xfrm flipV="1">
              <a:off x="1489582" y="2613657"/>
              <a:ext cx="658674" cy="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stCxn id="44" idx="2"/>
              <a:endCxn id="46" idx="1"/>
            </p:cNvCxnSpPr>
            <p:nvPr/>
          </p:nvCxnSpPr>
          <p:spPr>
            <a:xfrm>
              <a:off x="1356578" y="2761423"/>
              <a:ext cx="354859" cy="417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45" idx="2"/>
              <a:endCxn id="46" idx="3"/>
            </p:cNvCxnSpPr>
            <p:nvPr/>
          </p:nvCxnSpPr>
          <p:spPr>
            <a:xfrm flipH="1">
              <a:off x="1977445" y="2746661"/>
              <a:ext cx="303815" cy="43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椭圆 49"/>
          <p:cNvSpPr/>
          <p:nvPr/>
        </p:nvSpPr>
        <p:spPr>
          <a:xfrm>
            <a:off x="7325284" y="2479949"/>
            <a:ext cx="146438" cy="146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6518797" y="2430301"/>
            <a:ext cx="734633" cy="643467"/>
          </a:xfrm>
          <a:custGeom>
            <a:avLst/>
            <a:gdLst>
              <a:gd name="connsiteX0" fmla="*/ 438300 w 734633"/>
              <a:gd name="connsiteY0" fmla="*/ 643467 h 643467"/>
              <a:gd name="connsiteX1" fmla="*/ 6500 w 734633"/>
              <a:gd name="connsiteY1" fmla="*/ 143933 h 643467"/>
              <a:gd name="connsiteX2" fmla="*/ 734633 w 734633"/>
              <a:gd name="connsiteY2" fmla="*/ 0 h 643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4633" h="643467">
                <a:moveTo>
                  <a:pt x="438300" y="643467"/>
                </a:moveTo>
                <a:cubicBezTo>
                  <a:pt x="197705" y="447322"/>
                  <a:pt x="-42889" y="251177"/>
                  <a:pt x="6500" y="143933"/>
                </a:cubicBezTo>
                <a:cubicBezTo>
                  <a:pt x="55889" y="36688"/>
                  <a:pt x="596344" y="25400"/>
                  <a:pt x="734633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  <a:headEnd type="oval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6485113" y="4248392"/>
            <a:ext cx="1433914" cy="870789"/>
          </a:xfrm>
          <a:custGeom>
            <a:avLst/>
            <a:gdLst>
              <a:gd name="connsiteX0" fmla="*/ 415220 w 1433914"/>
              <a:gd name="connsiteY0" fmla="*/ 586075 h 870789"/>
              <a:gd name="connsiteX1" fmla="*/ 17287 w 1433914"/>
              <a:gd name="connsiteY1" fmla="*/ 128875 h 870789"/>
              <a:gd name="connsiteX2" fmla="*/ 923220 w 1433914"/>
              <a:gd name="connsiteY2" fmla="*/ 27275 h 870789"/>
              <a:gd name="connsiteX3" fmla="*/ 1371954 w 1433914"/>
              <a:gd name="connsiteY3" fmla="*/ 78075 h 870789"/>
              <a:gd name="connsiteX4" fmla="*/ 1355020 w 1433914"/>
              <a:gd name="connsiteY4" fmla="*/ 814675 h 870789"/>
              <a:gd name="connsiteX5" fmla="*/ 677687 w 1433914"/>
              <a:gd name="connsiteY5" fmla="*/ 763875 h 87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3914" h="870789">
                <a:moveTo>
                  <a:pt x="415220" y="586075"/>
                </a:moveTo>
                <a:cubicBezTo>
                  <a:pt x="173920" y="404041"/>
                  <a:pt x="-67380" y="222008"/>
                  <a:pt x="17287" y="128875"/>
                </a:cubicBezTo>
                <a:cubicBezTo>
                  <a:pt x="101954" y="35742"/>
                  <a:pt x="697442" y="35742"/>
                  <a:pt x="923220" y="27275"/>
                </a:cubicBezTo>
                <a:cubicBezTo>
                  <a:pt x="1148998" y="18808"/>
                  <a:pt x="1299987" y="-53158"/>
                  <a:pt x="1371954" y="78075"/>
                </a:cubicBezTo>
                <a:cubicBezTo>
                  <a:pt x="1443921" y="209308"/>
                  <a:pt x="1470731" y="700375"/>
                  <a:pt x="1355020" y="814675"/>
                </a:cubicBezTo>
                <a:cubicBezTo>
                  <a:pt x="1239309" y="928975"/>
                  <a:pt x="958498" y="846425"/>
                  <a:pt x="677687" y="763875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39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map for simulation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43" y="2226734"/>
            <a:ext cx="3379603" cy="33358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29" y="2226734"/>
            <a:ext cx="3511632" cy="333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6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803" y="1704918"/>
            <a:ext cx="3665384" cy="4838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2" y="4411358"/>
            <a:ext cx="3195168" cy="23166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2" y="1591730"/>
            <a:ext cx="2808878" cy="27180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441891" y="4164882"/>
            <a:ext cx="220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True map</a:t>
            </a:r>
          </a:p>
        </p:txBody>
      </p:sp>
      <p:sp>
        <p:nvSpPr>
          <p:cNvPr id="9" name="矩形 8"/>
          <p:cNvSpPr/>
          <p:nvPr/>
        </p:nvSpPr>
        <p:spPr>
          <a:xfrm>
            <a:off x="1543786" y="6358717"/>
            <a:ext cx="220068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Wrong loop closure</a:t>
            </a:r>
          </a:p>
        </p:txBody>
      </p:sp>
    </p:spTree>
    <p:extLst>
      <p:ext uri="{BB962C8B-B14F-4D97-AF65-F5344CB8AC3E}">
        <p14:creationId xmlns:p14="http://schemas.microsoft.com/office/powerpoint/2010/main" val="202848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519" y="2923535"/>
            <a:ext cx="5383322" cy="380100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803" y="1704918"/>
            <a:ext cx="3665384" cy="48384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04918"/>
            <a:ext cx="4978400" cy="12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Secret Result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2193395"/>
            <a:ext cx="72390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9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381135" y="3141744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6600" b="1" dirty="0">
                <a:solidFill>
                  <a:srgbClr val="00649D"/>
                </a:solidFill>
                <a:latin typeface="+mj-ea"/>
              </a:rPr>
              <a:t>Thank You</a:t>
            </a:r>
            <a:endParaRPr lang="zh-CN" altLang="en-US" sz="6600" b="1" dirty="0">
              <a:solidFill>
                <a:srgbClr val="00649D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1349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6120522-DE95-4E02-A56B-E111832C8EB1}"/>
              </a:ext>
            </a:extLst>
          </p:cNvPr>
          <p:cNvGrpSpPr/>
          <p:nvPr/>
        </p:nvGrpSpPr>
        <p:grpSpPr>
          <a:xfrm>
            <a:off x="2473302" y="1717928"/>
            <a:ext cx="3869309" cy="463761"/>
            <a:chOff x="1841535" y="1283015"/>
            <a:chExt cx="3869309" cy="463761"/>
          </a:xfrm>
        </p:grpSpPr>
        <p:grpSp>
          <p:nvGrpSpPr>
            <p:cNvPr id="3" name="组合 2"/>
            <p:cNvGrpSpPr/>
            <p:nvPr/>
          </p:nvGrpSpPr>
          <p:grpSpPr>
            <a:xfrm>
              <a:off x="1841535" y="1303550"/>
              <a:ext cx="843427" cy="443226"/>
              <a:chOff x="666810" y="2586037"/>
              <a:chExt cx="468000" cy="245937"/>
            </a:xfrm>
          </p:grpSpPr>
          <p:sp>
            <p:nvSpPr>
              <p:cNvPr id="4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200" b="1"/>
              </a:p>
            </p:txBody>
          </p:sp>
          <p:sp>
            <p:nvSpPr>
              <p:cNvPr id="5" name="文本框 4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>
              <a:stCxn id="4" idx="6"/>
            </p:cNvCxnSpPr>
            <p:nvPr/>
          </p:nvCxnSpPr>
          <p:spPr>
            <a:xfrm>
              <a:off x="2534033" y="1711215"/>
              <a:ext cx="3176811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2764143" y="1283015"/>
              <a:ext cx="2795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CV Process</a:t>
              </a:r>
              <a:endParaRPr lang="zh-CN" altLang="en-US" sz="2400" b="1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6120522-DE95-4E02-A56B-E111832C8EB1}"/>
              </a:ext>
            </a:extLst>
          </p:cNvPr>
          <p:cNvGrpSpPr/>
          <p:nvPr/>
        </p:nvGrpSpPr>
        <p:grpSpPr>
          <a:xfrm>
            <a:off x="2473302" y="3032508"/>
            <a:ext cx="3869310" cy="463761"/>
            <a:chOff x="1841535" y="1283015"/>
            <a:chExt cx="3869310" cy="463761"/>
          </a:xfrm>
        </p:grpSpPr>
        <p:grpSp>
          <p:nvGrpSpPr>
            <p:cNvPr id="27" name="组合 26"/>
            <p:cNvGrpSpPr/>
            <p:nvPr/>
          </p:nvGrpSpPr>
          <p:grpSpPr>
            <a:xfrm>
              <a:off x="1841535" y="1303550"/>
              <a:ext cx="843427" cy="443226"/>
              <a:chOff x="666810" y="2586037"/>
              <a:chExt cx="468000" cy="245937"/>
            </a:xfrm>
          </p:grpSpPr>
          <p:sp>
            <p:nvSpPr>
              <p:cNvPr id="30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200" b="1"/>
              </a:p>
            </p:txBody>
          </p:sp>
          <p:sp>
            <p:nvSpPr>
              <p:cNvPr id="31" name="文本框 30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8" name="直接连接符 27"/>
            <p:cNvCxnSpPr>
              <a:stCxn id="30" idx="6"/>
            </p:cNvCxnSpPr>
            <p:nvPr/>
          </p:nvCxnSpPr>
          <p:spPr>
            <a:xfrm>
              <a:off x="2534033" y="1711215"/>
              <a:ext cx="3176811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2613213" y="1283015"/>
              <a:ext cx="3097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ROS Implementation</a:t>
              </a:r>
              <a:endParaRPr lang="zh-CN" altLang="en-US" sz="2400" b="1" dirty="0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6120522-DE95-4E02-A56B-E111832C8EB1}"/>
              </a:ext>
            </a:extLst>
          </p:cNvPr>
          <p:cNvGrpSpPr/>
          <p:nvPr/>
        </p:nvGrpSpPr>
        <p:grpSpPr>
          <a:xfrm>
            <a:off x="2473302" y="4421907"/>
            <a:ext cx="3869309" cy="463761"/>
            <a:chOff x="1841535" y="1283015"/>
            <a:chExt cx="3869309" cy="463761"/>
          </a:xfrm>
        </p:grpSpPr>
        <p:grpSp>
          <p:nvGrpSpPr>
            <p:cNvPr id="33" name="组合 32"/>
            <p:cNvGrpSpPr/>
            <p:nvPr/>
          </p:nvGrpSpPr>
          <p:grpSpPr>
            <a:xfrm>
              <a:off x="1841535" y="1303550"/>
              <a:ext cx="843427" cy="443226"/>
              <a:chOff x="666810" y="2586037"/>
              <a:chExt cx="468000" cy="245937"/>
            </a:xfrm>
          </p:grpSpPr>
          <p:sp>
            <p:nvSpPr>
              <p:cNvPr id="36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200" b="1"/>
              </a:p>
            </p:txBody>
          </p:sp>
          <p:sp>
            <p:nvSpPr>
              <p:cNvPr id="37" name="文本框 36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4" name="直接连接符 33"/>
            <p:cNvCxnSpPr>
              <a:stCxn id="36" idx="6"/>
            </p:cNvCxnSpPr>
            <p:nvPr/>
          </p:nvCxnSpPr>
          <p:spPr>
            <a:xfrm>
              <a:off x="2534033" y="1711215"/>
              <a:ext cx="3176811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2764143" y="1283015"/>
              <a:ext cx="2795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CV Process</a:t>
            </a:r>
            <a:endParaRPr lang="zh-CN" altLang="en-US" dirty="0"/>
          </a:p>
        </p:txBody>
      </p:sp>
      <p:pic>
        <p:nvPicPr>
          <p:cNvPr id="7" name="vokoscreen-2019-03-22_16-46-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4354" y="1920498"/>
            <a:ext cx="5365624" cy="462321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43904" y="1920498"/>
            <a:ext cx="181927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u="sng" dirty="0"/>
              <a:t>Threshold segmentation </a:t>
            </a:r>
            <a:endParaRPr lang="zh-CN" altLang="en-US" sz="1600" b="1" u="sng" dirty="0"/>
          </a:p>
        </p:txBody>
      </p:sp>
      <p:sp>
        <p:nvSpPr>
          <p:cNvPr id="9" name="矩形 8"/>
          <p:cNvSpPr/>
          <p:nvPr/>
        </p:nvSpPr>
        <p:spPr>
          <a:xfrm>
            <a:off x="843904" y="2945935"/>
            <a:ext cx="181927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u="sng" dirty="0"/>
              <a:t>erode</a:t>
            </a:r>
            <a:endParaRPr lang="zh-CN" altLang="en-US" sz="1600" b="1" u="sng" dirty="0"/>
          </a:p>
        </p:txBody>
      </p:sp>
      <p:sp>
        <p:nvSpPr>
          <p:cNvPr id="10" name="矩形 9"/>
          <p:cNvSpPr/>
          <p:nvPr/>
        </p:nvSpPr>
        <p:spPr>
          <a:xfrm>
            <a:off x="843904" y="3663596"/>
            <a:ext cx="181927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u="sng" dirty="0"/>
              <a:t>dilate</a:t>
            </a:r>
            <a:endParaRPr lang="zh-CN" altLang="en-US" sz="1600" b="1" u="sng" dirty="0"/>
          </a:p>
        </p:txBody>
      </p:sp>
      <p:sp>
        <p:nvSpPr>
          <p:cNvPr id="11" name="矩形 10"/>
          <p:cNvSpPr/>
          <p:nvPr/>
        </p:nvSpPr>
        <p:spPr>
          <a:xfrm>
            <a:off x="364874" y="4381257"/>
            <a:ext cx="27773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margin detection</a:t>
            </a:r>
            <a:endParaRPr lang="zh-CN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364874" y="5098918"/>
            <a:ext cx="277733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Hough Transform</a:t>
            </a:r>
            <a:endParaRPr lang="zh-CN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843903" y="5785803"/>
            <a:ext cx="181927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Pick one Line in each direction</a:t>
            </a:r>
            <a:endParaRPr lang="zh-CN" altLang="en-US" sz="1600" dirty="0"/>
          </a:p>
        </p:txBody>
      </p:sp>
      <p:cxnSp>
        <p:nvCxnSpPr>
          <p:cNvPr id="6" name="直接箭头连接符 5"/>
          <p:cNvCxnSpPr>
            <a:stCxn id="8" idx="2"/>
            <a:endCxn id="9" idx="0"/>
          </p:cNvCxnSpPr>
          <p:nvPr/>
        </p:nvCxnSpPr>
        <p:spPr>
          <a:xfrm>
            <a:off x="1753542" y="2628384"/>
            <a:ext cx="0" cy="317551"/>
          </a:xfrm>
          <a:prstGeom prst="straightConnector1">
            <a:avLst/>
          </a:prstGeom>
          <a:ln w="50800">
            <a:headEnd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2"/>
            <a:endCxn id="10" idx="0"/>
          </p:cNvCxnSpPr>
          <p:nvPr/>
        </p:nvCxnSpPr>
        <p:spPr>
          <a:xfrm>
            <a:off x="1753542" y="3346045"/>
            <a:ext cx="0" cy="317551"/>
          </a:xfrm>
          <a:prstGeom prst="straightConnector1">
            <a:avLst/>
          </a:prstGeom>
          <a:ln w="50800">
            <a:headEnd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0" idx="2"/>
            <a:endCxn id="11" idx="0"/>
          </p:cNvCxnSpPr>
          <p:nvPr/>
        </p:nvCxnSpPr>
        <p:spPr>
          <a:xfrm>
            <a:off x="1753542" y="4063706"/>
            <a:ext cx="0" cy="317551"/>
          </a:xfrm>
          <a:prstGeom prst="straightConnector1">
            <a:avLst/>
          </a:prstGeom>
          <a:ln w="50800">
            <a:headEnd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1" idx="2"/>
            <a:endCxn id="12" idx="0"/>
          </p:cNvCxnSpPr>
          <p:nvPr/>
        </p:nvCxnSpPr>
        <p:spPr>
          <a:xfrm>
            <a:off x="1753542" y="4781367"/>
            <a:ext cx="0" cy="317551"/>
          </a:xfrm>
          <a:prstGeom prst="straightConnector1">
            <a:avLst/>
          </a:prstGeom>
          <a:ln w="50800">
            <a:headEnd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2" idx="2"/>
            <a:endCxn id="13" idx="0"/>
          </p:cNvCxnSpPr>
          <p:nvPr/>
        </p:nvCxnSpPr>
        <p:spPr>
          <a:xfrm flipH="1">
            <a:off x="1753541" y="5468250"/>
            <a:ext cx="1" cy="317553"/>
          </a:xfrm>
          <a:prstGeom prst="straightConnector1">
            <a:avLst/>
          </a:prstGeom>
          <a:ln w="50800">
            <a:headEnd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vokoscreen-2019-03-22_16-45-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4353" y="1920498"/>
            <a:ext cx="5365625" cy="462321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CV Process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843904" y="1920498"/>
            <a:ext cx="181927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u="sng" dirty="0"/>
              <a:t>Threshold segmentation </a:t>
            </a:r>
            <a:endParaRPr lang="zh-CN" altLang="en-US" sz="1600" b="1" u="sng" dirty="0"/>
          </a:p>
        </p:txBody>
      </p:sp>
      <p:sp>
        <p:nvSpPr>
          <p:cNvPr id="19" name="矩形 18"/>
          <p:cNvSpPr/>
          <p:nvPr/>
        </p:nvSpPr>
        <p:spPr>
          <a:xfrm>
            <a:off x="843904" y="2945935"/>
            <a:ext cx="181927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u="sng" dirty="0"/>
              <a:t>erode</a:t>
            </a:r>
            <a:endParaRPr lang="zh-CN" altLang="en-US" sz="1600" b="1" u="sng" dirty="0"/>
          </a:p>
        </p:txBody>
      </p:sp>
      <p:sp>
        <p:nvSpPr>
          <p:cNvPr id="20" name="矩形 19"/>
          <p:cNvSpPr/>
          <p:nvPr/>
        </p:nvSpPr>
        <p:spPr>
          <a:xfrm>
            <a:off x="843904" y="3663596"/>
            <a:ext cx="181927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u="sng" dirty="0"/>
              <a:t>dilate</a:t>
            </a:r>
            <a:endParaRPr lang="zh-CN" altLang="en-US" sz="1600" b="1" u="sng" dirty="0"/>
          </a:p>
        </p:txBody>
      </p:sp>
      <p:sp>
        <p:nvSpPr>
          <p:cNvPr id="21" name="矩形 20"/>
          <p:cNvSpPr/>
          <p:nvPr/>
        </p:nvSpPr>
        <p:spPr>
          <a:xfrm>
            <a:off x="364874" y="4381257"/>
            <a:ext cx="27773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u="sng" dirty="0"/>
              <a:t>margin detection</a:t>
            </a:r>
            <a:endParaRPr lang="zh-CN" altLang="en-US" sz="1600" b="1" u="sng" dirty="0"/>
          </a:p>
        </p:txBody>
      </p:sp>
      <p:sp>
        <p:nvSpPr>
          <p:cNvPr id="22" name="矩形 21"/>
          <p:cNvSpPr/>
          <p:nvPr/>
        </p:nvSpPr>
        <p:spPr>
          <a:xfrm>
            <a:off x="364874" y="5098918"/>
            <a:ext cx="277733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/>
              <a:t>Hough Transform</a:t>
            </a:r>
            <a:endParaRPr lang="zh-CN" altLang="en-US" sz="1600" b="1" u="sng" dirty="0"/>
          </a:p>
        </p:txBody>
      </p:sp>
      <p:sp>
        <p:nvSpPr>
          <p:cNvPr id="24" name="矩形 23"/>
          <p:cNvSpPr/>
          <p:nvPr/>
        </p:nvSpPr>
        <p:spPr>
          <a:xfrm>
            <a:off x="843903" y="5785803"/>
            <a:ext cx="181927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/>
              <a:t>Pick one Line in each direction</a:t>
            </a:r>
            <a:endParaRPr lang="zh-CN" altLang="en-US" sz="1600" b="1" u="sng" dirty="0"/>
          </a:p>
        </p:txBody>
      </p:sp>
      <p:cxnSp>
        <p:nvCxnSpPr>
          <p:cNvPr id="26" name="直接箭头连接符 25"/>
          <p:cNvCxnSpPr>
            <a:stCxn id="16" idx="2"/>
            <a:endCxn id="19" idx="0"/>
          </p:cNvCxnSpPr>
          <p:nvPr/>
        </p:nvCxnSpPr>
        <p:spPr>
          <a:xfrm>
            <a:off x="1753542" y="2628384"/>
            <a:ext cx="0" cy="317551"/>
          </a:xfrm>
          <a:prstGeom prst="straightConnector1">
            <a:avLst/>
          </a:prstGeom>
          <a:ln w="50800">
            <a:headEnd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9" idx="2"/>
            <a:endCxn id="20" idx="0"/>
          </p:cNvCxnSpPr>
          <p:nvPr/>
        </p:nvCxnSpPr>
        <p:spPr>
          <a:xfrm>
            <a:off x="1753542" y="3346045"/>
            <a:ext cx="0" cy="317551"/>
          </a:xfrm>
          <a:prstGeom prst="straightConnector1">
            <a:avLst/>
          </a:prstGeom>
          <a:ln w="50800">
            <a:headEnd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20" idx="2"/>
            <a:endCxn id="21" idx="0"/>
          </p:cNvCxnSpPr>
          <p:nvPr/>
        </p:nvCxnSpPr>
        <p:spPr>
          <a:xfrm>
            <a:off x="1753542" y="4063706"/>
            <a:ext cx="0" cy="317551"/>
          </a:xfrm>
          <a:prstGeom prst="straightConnector1">
            <a:avLst/>
          </a:prstGeom>
          <a:ln w="50800">
            <a:headEnd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1" idx="2"/>
            <a:endCxn id="22" idx="0"/>
          </p:cNvCxnSpPr>
          <p:nvPr/>
        </p:nvCxnSpPr>
        <p:spPr>
          <a:xfrm>
            <a:off x="1753542" y="4781367"/>
            <a:ext cx="0" cy="317551"/>
          </a:xfrm>
          <a:prstGeom prst="straightConnector1">
            <a:avLst/>
          </a:prstGeom>
          <a:ln w="50800">
            <a:headEnd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2" idx="2"/>
            <a:endCxn id="24" idx="0"/>
          </p:cNvCxnSpPr>
          <p:nvPr/>
        </p:nvCxnSpPr>
        <p:spPr>
          <a:xfrm flipH="1">
            <a:off x="1753541" y="5468250"/>
            <a:ext cx="1" cy="317553"/>
          </a:xfrm>
          <a:prstGeom prst="straightConnector1">
            <a:avLst/>
          </a:prstGeom>
          <a:ln w="50800">
            <a:headEnd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26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0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843904" y="1920498"/>
            <a:ext cx="181927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u="sng" dirty="0"/>
              <a:t>Threshold segmentation </a:t>
            </a:r>
            <a:endParaRPr lang="zh-CN" altLang="en-US" sz="1600" b="1" u="sng" dirty="0"/>
          </a:p>
        </p:txBody>
      </p:sp>
      <p:sp>
        <p:nvSpPr>
          <p:cNvPr id="22" name="矩形 21"/>
          <p:cNvSpPr/>
          <p:nvPr/>
        </p:nvSpPr>
        <p:spPr>
          <a:xfrm>
            <a:off x="843904" y="2945935"/>
            <a:ext cx="181927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u="sng" dirty="0"/>
              <a:t>erode</a:t>
            </a:r>
            <a:endParaRPr lang="zh-CN" altLang="en-US" sz="1600" b="1" u="sng" dirty="0"/>
          </a:p>
        </p:txBody>
      </p:sp>
      <p:sp>
        <p:nvSpPr>
          <p:cNvPr id="24" name="矩形 23"/>
          <p:cNvSpPr/>
          <p:nvPr/>
        </p:nvSpPr>
        <p:spPr>
          <a:xfrm>
            <a:off x="843904" y="3663596"/>
            <a:ext cx="181927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u="sng" dirty="0"/>
              <a:t>dilate</a:t>
            </a:r>
            <a:endParaRPr lang="zh-CN" altLang="en-US" sz="1600" b="1" u="sng" dirty="0"/>
          </a:p>
        </p:txBody>
      </p:sp>
      <p:sp>
        <p:nvSpPr>
          <p:cNvPr id="26" name="矩形 25"/>
          <p:cNvSpPr/>
          <p:nvPr/>
        </p:nvSpPr>
        <p:spPr>
          <a:xfrm>
            <a:off x="364874" y="4381257"/>
            <a:ext cx="27773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u="sng" dirty="0"/>
              <a:t>margin detection</a:t>
            </a:r>
            <a:endParaRPr lang="zh-CN" altLang="en-US" sz="1600" b="1" u="sng" dirty="0"/>
          </a:p>
        </p:txBody>
      </p:sp>
      <p:sp>
        <p:nvSpPr>
          <p:cNvPr id="27" name="矩形 26"/>
          <p:cNvSpPr/>
          <p:nvPr/>
        </p:nvSpPr>
        <p:spPr>
          <a:xfrm>
            <a:off x="364874" y="5098918"/>
            <a:ext cx="277733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/>
              <a:t>Hough Transform</a:t>
            </a:r>
            <a:endParaRPr lang="zh-CN" altLang="en-US" sz="1600" b="1" u="sng" dirty="0"/>
          </a:p>
        </p:txBody>
      </p:sp>
      <p:sp>
        <p:nvSpPr>
          <p:cNvPr id="28" name="矩形 27"/>
          <p:cNvSpPr/>
          <p:nvPr/>
        </p:nvSpPr>
        <p:spPr>
          <a:xfrm>
            <a:off x="843903" y="5785803"/>
            <a:ext cx="181927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/>
              <a:t>Pick one Line in each direction</a:t>
            </a:r>
            <a:endParaRPr lang="zh-CN" altLang="en-US" sz="1600" b="1" u="sng" dirty="0"/>
          </a:p>
        </p:txBody>
      </p:sp>
      <p:cxnSp>
        <p:nvCxnSpPr>
          <p:cNvPr id="29" name="直接箭头连接符 28"/>
          <p:cNvCxnSpPr>
            <a:stCxn id="21" idx="2"/>
            <a:endCxn id="22" idx="0"/>
          </p:cNvCxnSpPr>
          <p:nvPr/>
        </p:nvCxnSpPr>
        <p:spPr>
          <a:xfrm>
            <a:off x="1753542" y="2628384"/>
            <a:ext cx="0" cy="317551"/>
          </a:xfrm>
          <a:prstGeom prst="straightConnector1">
            <a:avLst/>
          </a:prstGeom>
          <a:ln w="50800">
            <a:headEnd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2" idx="2"/>
            <a:endCxn id="24" idx="0"/>
          </p:cNvCxnSpPr>
          <p:nvPr/>
        </p:nvCxnSpPr>
        <p:spPr>
          <a:xfrm>
            <a:off x="1753542" y="3346045"/>
            <a:ext cx="0" cy="317551"/>
          </a:xfrm>
          <a:prstGeom prst="straightConnector1">
            <a:avLst/>
          </a:prstGeom>
          <a:ln w="50800">
            <a:headEnd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4" idx="2"/>
            <a:endCxn id="26" idx="0"/>
          </p:cNvCxnSpPr>
          <p:nvPr/>
        </p:nvCxnSpPr>
        <p:spPr>
          <a:xfrm>
            <a:off x="1753542" y="4063706"/>
            <a:ext cx="0" cy="317551"/>
          </a:xfrm>
          <a:prstGeom prst="straightConnector1">
            <a:avLst/>
          </a:prstGeom>
          <a:ln w="50800">
            <a:headEnd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6" idx="2"/>
            <a:endCxn id="27" idx="0"/>
          </p:cNvCxnSpPr>
          <p:nvPr/>
        </p:nvCxnSpPr>
        <p:spPr>
          <a:xfrm>
            <a:off x="1753542" y="4781367"/>
            <a:ext cx="0" cy="317551"/>
          </a:xfrm>
          <a:prstGeom prst="straightConnector1">
            <a:avLst/>
          </a:prstGeom>
          <a:ln w="50800">
            <a:headEnd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7" idx="2"/>
            <a:endCxn id="28" idx="0"/>
          </p:cNvCxnSpPr>
          <p:nvPr/>
        </p:nvCxnSpPr>
        <p:spPr>
          <a:xfrm flipH="1">
            <a:off x="1753541" y="5468250"/>
            <a:ext cx="1" cy="317553"/>
          </a:xfrm>
          <a:prstGeom prst="straightConnector1">
            <a:avLst/>
          </a:prstGeom>
          <a:ln w="50800">
            <a:headEnd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64628" y="5406697"/>
            <a:ext cx="2573372" cy="1161049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4024" y="1920498"/>
            <a:ext cx="2573372" cy="3175204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CV Process</a:t>
            </a:r>
            <a:endParaRPr lang="zh-CN" altLang="en-US" dirty="0"/>
          </a:p>
        </p:txBody>
      </p:sp>
      <p:pic>
        <p:nvPicPr>
          <p:cNvPr id="1026" name="Picture 2" descr="R theta lin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148" y="1657260"/>
            <a:ext cx="2199324" cy="185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ugh-example-result-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148" y="3678987"/>
            <a:ext cx="5048192" cy="258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/>
          <p:cNvSpPr/>
          <p:nvPr/>
        </p:nvSpPr>
        <p:spPr>
          <a:xfrm>
            <a:off x="6036351" y="2382625"/>
            <a:ext cx="236781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Hesse normal form</a:t>
            </a:r>
          </a:p>
        </p:txBody>
      </p:sp>
    </p:spTree>
    <p:extLst>
      <p:ext uri="{BB962C8B-B14F-4D97-AF65-F5344CB8AC3E}">
        <p14:creationId xmlns:p14="http://schemas.microsoft.com/office/powerpoint/2010/main" val="75794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843904" y="1920498"/>
            <a:ext cx="181927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u="sng" dirty="0"/>
              <a:t>Threshold segmentation </a:t>
            </a:r>
            <a:endParaRPr lang="zh-CN" altLang="en-US" sz="1600" b="1" u="sng" dirty="0"/>
          </a:p>
        </p:txBody>
      </p:sp>
      <p:sp>
        <p:nvSpPr>
          <p:cNvPr id="22" name="矩形 21"/>
          <p:cNvSpPr/>
          <p:nvPr/>
        </p:nvSpPr>
        <p:spPr>
          <a:xfrm>
            <a:off x="843904" y="2945935"/>
            <a:ext cx="181927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u="sng" dirty="0"/>
              <a:t>erode</a:t>
            </a:r>
            <a:endParaRPr lang="zh-CN" altLang="en-US" sz="1600" b="1" u="sng" dirty="0"/>
          </a:p>
        </p:txBody>
      </p:sp>
      <p:sp>
        <p:nvSpPr>
          <p:cNvPr id="24" name="矩形 23"/>
          <p:cNvSpPr/>
          <p:nvPr/>
        </p:nvSpPr>
        <p:spPr>
          <a:xfrm>
            <a:off x="843904" y="3663596"/>
            <a:ext cx="181927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u="sng" dirty="0"/>
              <a:t>dilate</a:t>
            </a:r>
            <a:endParaRPr lang="zh-CN" altLang="en-US" sz="1600" b="1" u="sng" dirty="0"/>
          </a:p>
        </p:txBody>
      </p:sp>
      <p:sp>
        <p:nvSpPr>
          <p:cNvPr id="26" name="矩形 25"/>
          <p:cNvSpPr/>
          <p:nvPr/>
        </p:nvSpPr>
        <p:spPr>
          <a:xfrm>
            <a:off x="364874" y="4381257"/>
            <a:ext cx="27773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b="1" u="sng" dirty="0"/>
              <a:t>margin detection</a:t>
            </a:r>
            <a:endParaRPr lang="zh-CN" altLang="en-US" sz="1600" b="1" u="sng" dirty="0"/>
          </a:p>
        </p:txBody>
      </p:sp>
      <p:sp>
        <p:nvSpPr>
          <p:cNvPr id="27" name="矩形 26"/>
          <p:cNvSpPr/>
          <p:nvPr/>
        </p:nvSpPr>
        <p:spPr>
          <a:xfrm>
            <a:off x="364874" y="5098918"/>
            <a:ext cx="277733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/>
              <a:t>Hough Transform</a:t>
            </a:r>
            <a:endParaRPr lang="zh-CN" altLang="en-US" sz="1600" b="1" u="sng" dirty="0"/>
          </a:p>
        </p:txBody>
      </p:sp>
      <p:sp>
        <p:nvSpPr>
          <p:cNvPr id="28" name="矩形 27"/>
          <p:cNvSpPr/>
          <p:nvPr/>
        </p:nvSpPr>
        <p:spPr>
          <a:xfrm>
            <a:off x="843903" y="5785803"/>
            <a:ext cx="181927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/>
              <a:t>Pick one Line in each direction</a:t>
            </a:r>
            <a:endParaRPr lang="zh-CN" altLang="en-US" sz="1600" b="1" u="sng" dirty="0"/>
          </a:p>
        </p:txBody>
      </p:sp>
      <p:cxnSp>
        <p:nvCxnSpPr>
          <p:cNvPr id="29" name="直接箭头连接符 28"/>
          <p:cNvCxnSpPr>
            <a:stCxn id="21" idx="2"/>
            <a:endCxn id="22" idx="0"/>
          </p:cNvCxnSpPr>
          <p:nvPr/>
        </p:nvCxnSpPr>
        <p:spPr>
          <a:xfrm>
            <a:off x="1753542" y="2628384"/>
            <a:ext cx="0" cy="317551"/>
          </a:xfrm>
          <a:prstGeom prst="straightConnector1">
            <a:avLst/>
          </a:prstGeom>
          <a:ln w="50800">
            <a:headEnd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2" idx="2"/>
            <a:endCxn id="24" idx="0"/>
          </p:cNvCxnSpPr>
          <p:nvPr/>
        </p:nvCxnSpPr>
        <p:spPr>
          <a:xfrm>
            <a:off x="1753542" y="3346045"/>
            <a:ext cx="0" cy="317551"/>
          </a:xfrm>
          <a:prstGeom prst="straightConnector1">
            <a:avLst/>
          </a:prstGeom>
          <a:ln w="50800">
            <a:headEnd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4" idx="2"/>
            <a:endCxn id="26" idx="0"/>
          </p:cNvCxnSpPr>
          <p:nvPr/>
        </p:nvCxnSpPr>
        <p:spPr>
          <a:xfrm>
            <a:off x="1753542" y="4063706"/>
            <a:ext cx="0" cy="317551"/>
          </a:xfrm>
          <a:prstGeom prst="straightConnector1">
            <a:avLst/>
          </a:prstGeom>
          <a:ln w="50800">
            <a:headEnd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6" idx="2"/>
            <a:endCxn id="27" idx="0"/>
          </p:cNvCxnSpPr>
          <p:nvPr/>
        </p:nvCxnSpPr>
        <p:spPr>
          <a:xfrm>
            <a:off x="1753542" y="4781367"/>
            <a:ext cx="0" cy="317551"/>
          </a:xfrm>
          <a:prstGeom prst="straightConnector1">
            <a:avLst/>
          </a:prstGeom>
          <a:ln w="50800">
            <a:headEnd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7" idx="2"/>
            <a:endCxn id="28" idx="0"/>
          </p:cNvCxnSpPr>
          <p:nvPr/>
        </p:nvCxnSpPr>
        <p:spPr>
          <a:xfrm flipH="1">
            <a:off x="1753541" y="5468250"/>
            <a:ext cx="1" cy="317553"/>
          </a:xfrm>
          <a:prstGeom prst="straightConnector1">
            <a:avLst/>
          </a:prstGeom>
          <a:ln w="50800">
            <a:headEnd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494024" y="1920498"/>
            <a:ext cx="2573372" cy="392685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CV Process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213" y="2535596"/>
            <a:ext cx="4498358" cy="337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6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6120522-DE95-4E02-A56B-E111832C8EB1}"/>
              </a:ext>
            </a:extLst>
          </p:cNvPr>
          <p:cNvGrpSpPr/>
          <p:nvPr/>
        </p:nvGrpSpPr>
        <p:grpSpPr>
          <a:xfrm>
            <a:off x="2473302" y="1717928"/>
            <a:ext cx="3869309" cy="463761"/>
            <a:chOff x="1841535" y="1283015"/>
            <a:chExt cx="3869309" cy="463761"/>
          </a:xfrm>
        </p:grpSpPr>
        <p:grpSp>
          <p:nvGrpSpPr>
            <p:cNvPr id="3" name="组合 2"/>
            <p:cNvGrpSpPr/>
            <p:nvPr/>
          </p:nvGrpSpPr>
          <p:grpSpPr>
            <a:xfrm>
              <a:off x="1841535" y="1303550"/>
              <a:ext cx="843427" cy="443226"/>
              <a:chOff x="666810" y="2586037"/>
              <a:chExt cx="468000" cy="245937"/>
            </a:xfrm>
          </p:grpSpPr>
          <p:sp>
            <p:nvSpPr>
              <p:cNvPr id="4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200" b="1"/>
              </a:p>
            </p:txBody>
          </p:sp>
          <p:sp>
            <p:nvSpPr>
              <p:cNvPr id="5" name="文本框 4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>
              <a:stCxn id="4" idx="6"/>
            </p:cNvCxnSpPr>
            <p:nvPr/>
          </p:nvCxnSpPr>
          <p:spPr>
            <a:xfrm>
              <a:off x="2534033" y="1711215"/>
              <a:ext cx="3176811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2764143" y="1283015"/>
              <a:ext cx="2795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CV Process</a:t>
              </a:r>
              <a:endParaRPr lang="zh-CN" altLang="en-US" sz="2400" b="1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6120522-DE95-4E02-A56B-E111832C8EB1}"/>
              </a:ext>
            </a:extLst>
          </p:cNvPr>
          <p:cNvGrpSpPr/>
          <p:nvPr/>
        </p:nvGrpSpPr>
        <p:grpSpPr>
          <a:xfrm>
            <a:off x="2473302" y="3032508"/>
            <a:ext cx="3869310" cy="463761"/>
            <a:chOff x="1841535" y="1283015"/>
            <a:chExt cx="3869310" cy="463761"/>
          </a:xfrm>
        </p:grpSpPr>
        <p:grpSp>
          <p:nvGrpSpPr>
            <p:cNvPr id="27" name="组合 26"/>
            <p:cNvGrpSpPr/>
            <p:nvPr/>
          </p:nvGrpSpPr>
          <p:grpSpPr>
            <a:xfrm>
              <a:off x="1841535" y="1303550"/>
              <a:ext cx="843427" cy="443226"/>
              <a:chOff x="666810" y="2586037"/>
              <a:chExt cx="468000" cy="245937"/>
            </a:xfrm>
          </p:grpSpPr>
          <p:sp>
            <p:nvSpPr>
              <p:cNvPr id="30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200" b="1"/>
              </a:p>
            </p:txBody>
          </p:sp>
          <p:sp>
            <p:nvSpPr>
              <p:cNvPr id="31" name="文本框 30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8" name="直接连接符 27"/>
            <p:cNvCxnSpPr>
              <a:stCxn id="30" idx="6"/>
            </p:cNvCxnSpPr>
            <p:nvPr/>
          </p:nvCxnSpPr>
          <p:spPr>
            <a:xfrm>
              <a:off x="2534033" y="1711215"/>
              <a:ext cx="3176811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2613213" y="1283015"/>
              <a:ext cx="3097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ROS Implementation</a:t>
              </a:r>
              <a:endParaRPr lang="zh-CN" altLang="en-US" sz="2400" b="1" dirty="0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6120522-DE95-4E02-A56B-E111832C8EB1}"/>
              </a:ext>
            </a:extLst>
          </p:cNvPr>
          <p:cNvGrpSpPr/>
          <p:nvPr/>
        </p:nvGrpSpPr>
        <p:grpSpPr>
          <a:xfrm>
            <a:off x="2473302" y="4421907"/>
            <a:ext cx="3869309" cy="463761"/>
            <a:chOff x="1841535" y="1283015"/>
            <a:chExt cx="3869309" cy="463761"/>
          </a:xfrm>
        </p:grpSpPr>
        <p:grpSp>
          <p:nvGrpSpPr>
            <p:cNvPr id="33" name="组合 32"/>
            <p:cNvGrpSpPr/>
            <p:nvPr/>
          </p:nvGrpSpPr>
          <p:grpSpPr>
            <a:xfrm>
              <a:off x="1841535" y="1303550"/>
              <a:ext cx="843427" cy="443226"/>
              <a:chOff x="666810" y="2586037"/>
              <a:chExt cx="468000" cy="245937"/>
            </a:xfrm>
          </p:grpSpPr>
          <p:sp>
            <p:nvSpPr>
              <p:cNvPr id="36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200" b="1"/>
              </a:p>
            </p:txBody>
          </p:sp>
          <p:sp>
            <p:nvSpPr>
              <p:cNvPr id="37" name="文本框 36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4" name="直接连接符 33"/>
            <p:cNvCxnSpPr>
              <a:stCxn id="36" idx="6"/>
            </p:cNvCxnSpPr>
            <p:nvPr/>
          </p:nvCxnSpPr>
          <p:spPr>
            <a:xfrm>
              <a:off x="2534033" y="1711215"/>
              <a:ext cx="3176811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2764143" y="1283015"/>
              <a:ext cx="2795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789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/>
          <p:cNvGrpSpPr/>
          <p:nvPr/>
        </p:nvGrpSpPr>
        <p:grpSpPr>
          <a:xfrm>
            <a:off x="1003870" y="1770611"/>
            <a:ext cx="2487475" cy="1637605"/>
            <a:chOff x="1003870" y="1828802"/>
            <a:chExt cx="2487475" cy="1637605"/>
          </a:xfrm>
        </p:grpSpPr>
        <p:sp>
          <p:nvSpPr>
            <p:cNvPr id="96" name="矩形 95"/>
            <p:cNvSpPr/>
            <p:nvPr/>
          </p:nvSpPr>
          <p:spPr>
            <a:xfrm>
              <a:off x="1003870" y="1828802"/>
              <a:ext cx="2487475" cy="1637605"/>
            </a:xfrm>
            <a:prstGeom prst="rect">
              <a:avLst/>
            </a:prstGeom>
            <a:noFill/>
            <a:ln w="12700">
              <a:solidFill>
                <a:srgbClr val="0064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1223574" y="2495415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2148256" y="2480653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1711437" y="3045919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0" name="直接连接符 99"/>
            <p:cNvCxnSpPr>
              <a:stCxn id="97" idx="3"/>
              <a:endCxn id="98" idx="1"/>
            </p:cNvCxnSpPr>
            <p:nvPr/>
          </p:nvCxnSpPr>
          <p:spPr>
            <a:xfrm flipV="1">
              <a:off x="1489582" y="2613657"/>
              <a:ext cx="658674" cy="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>
              <a:stCxn id="97" idx="2"/>
              <a:endCxn id="99" idx="1"/>
            </p:cNvCxnSpPr>
            <p:nvPr/>
          </p:nvCxnSpPr>
          <p:spPr>
            <a:xfrm>
              <a:off x="1356578" y="2761423"/>
              <a:ext cx="354859" cy="417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>
              <a:stCxn id="98" idx="2"/>
              <a:endCxn id="99" idx="3"/>
            </p:cNvCxnSpPr>
            <p:nvPr/>
          </p:nvCxnSpPr>
          <p:spPr>
            <a:xfrm flipH="1">
              <a:off x="1977445" y="2746661"/>
              <a:ext cx="303815" cy="43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组合 102"/>
          <p:cNvGrpSpPr/>
          <p:nvPr/>
        </p:nvGrpSpPr>
        <p:grpSpPr>
          <a:xfrm>
            <a:off x="4836037" y="1770611"/>
            <a:ext cx="2470849" cy="1637605"/>
            <a:chOff x="1003870" y="1828802"/>
            <a:chExt cx="2470849" cy="1637605"/>
          </a:xfrm>
        </p:grpSpPr>
        <p:sp>
          <p:nvSpPr>
            <p:cNvPr id="104" name="矩形 103"/>
            <p:cNvSpPr/>
            <p:nvPr/>
          </p:nvSpPr>
          <p:spPr>
            <a:xfrm>
              <a:off x="1003870" y="1828802"/>
              <a:ext cx="2470849" cy="1637605"/>
            </a:xfrm>
            <a:prstGeom prst="rect">
              <a:avLst/>
            </a:prstGeom>
            <a:noFill/>
            <a:ln w="12700">
              <a:solidFill>
                <a:srgbClr val="0064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1223574" y="2495415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2148256" y="2480653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 106"/>
            <p:cNvSpPr/>
            <p:nvPr/>
          </p:nvSpPr>
          <p:spPr>
            <a:xfrm>
              <a:off x="1711437" y="3045919"/>
              <a:ext cx="266008" cy="266008"/>
            </a:xfrm>
            <a:prstGeom prst="rect">
              <a:avLst/>
            </a:prstGeom>
            <a:solidFill>
              <a:srgbClr val="7FB1D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8" name="直接连接符 107"/>
            <p:cNvCxnSpPr>
              <a:stCxn id="105" idx="3"/>
              <a:endCxn id="106" idx="1"/>
            </p:cNvCxnSpPr>
            <p:nvPr/>
          </p:nvCxnSpPr>
          <p:spPr>
            <a:xfrm flipV="1">
              <a:off x="1489582" y="2613657"/>
              <a:ext cx="658674" cy="14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>
              <a:stCxn id="105" idx="2"/>
              <a:endCxn id="107" idx="1"/>
            </p:cNvCxnSpPr>
            <p:nvPr/>
          </p:nvCxnSpPr>
          <p:spPr>
            <a:xfrm>
              <a:off x="1356578" y="2761423"/>
              <a:ext cx="354859" cy="417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>
              <a:stCxn id="106" idx="2"/>
              <a:endCxn id="107" idx="3"/>
            </p:cNvCxnSpPr>
            <p:nvPr/>
          </p:nvCxnSpPr>
          <p:spPr>
            <a:xfrm flipH="1">
              <a:off x="1977445" y="2746661"/>
              <a:ext cx="303815" cy="43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Separated storage of hypothesis</a:t>
            </a:r>
            <a:endParaRPr lang="zh-CN" altLang="en-US" dirty="0"/>
          </a:p>
        </p:txBody>
      </p:sp>
      <p:sp>
        <p:nvSpPr>
          <p:cNvPr id="17" name="右箭头 16"/>
          <p:cNvSpPr/>
          <p:nvPr/>
        </p:nvSpPr>
        <p:spPr>
          <a:xfrm>
            <a:off x="0" y="5478089"/>
            <a:ext cx="8146473" cy="108896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60878" y="4023304"/>
            <a:ext cx="2017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Map Candidate</a:t>
            </a:r>
          </a:p>
        </p:txBody>
      </p:sp>
      <p:sp>
        <p:nvSpPr>
          <p:cNvPr id="35" name="矩形 34"/>
          <p:cNvSpPr/>
          <p:nvPr/>
        </p:nvSpPr>
        <p:spPr>
          <a:xfrm>
            <a:off x="3491345" y="2263335"/>
            <a:ext cx="1316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Topo Node</a:t>
            </a:r>
          </a:p>
        </p:txBody>
      </p:sp>
      <p:sp>
        <p:nvSpPr>
          <p:cNvPr id="36" name="矩形 35"/>
          <p:cNvSpPr/>
          <p:nvPr/>
        </p:nvSpPr>
        <p:spPr>
          <a:xfrm>
            <a:off x="3489885" y="2795044"/>
            <a:ext cx="1316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Topo Edge</a:t>
            </a:r>
          </a:p>
        </p:txBody>
      </p:sp>
      <p:sp>
        <p:nvSpPr>
          <p:cNvPr id="37" name="矩形 36"/>
          <p:cNvSpPr/>
          <p:nvPr/>
        </p:nvSpPr>
        <p:spPr>
          <a:xfrm>
            <a:off x="3245462" y="5837906"/>
            <a:ext cx="4235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Node Instance x3(real experience)</a:t>
            </a:r>
          </a:p>
        </p:txBody>
      </p:sp>
      <p:sp>
        <p:nvSpPr>
          <p:cNvPr id="38" name="矩形 37"/>
          <p:cNvSpPr/>
          <p:nvPr/>
        </p:nvSpPr>
        <p:spPr>
          <a:xfrm>
            <a:off x="5055741" y="6377633"/>
            <a:ext cx="2198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Node Collection</a:t>
            </a:r>
          </a:p>
        </p:txBody>
      </p:sp>
      <p:cxnSp>
        <p:nvCxnSpPr>
          <p:cNvPr id="48" name="直接箭头连接符 47"/>
          <p:cNvCxnSpPr>
            <a:stCxn id="35" idx="1"/>
            <a:endCxn id="30" idx="3"/>
          </p:cNvCxnSpPr>
          <p:nvPr/>
        </p:nvCxnSpPr>
        <p:spPr>
          <a:xfrm flipH="1">
            <a:off x="2414264" y="2448001"/>
            <a:ext cx="1077081" cy="10746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36" idx="1"/>
          </p:cNvCxnSpPr>
          <p:nvPr/>
        </p:nvCxnSpPr>
        <p:spPr>
          <a:xfrm flipH="1" flipV="1">
            <a:off x="2148256" y="2915283"/>
            <a:ext cx="1341629" cy="6442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53"/>
          <p:cNvSpPr/>
          <p:nvPr/>
        </p:nvSpPr>
        <p:spPr>
          <a:xfrm>
            <a:off x="494024" y="1687484"/>
            <a:ext cx="7295001" cy="3474720"/>
          </a:xfrm>
          <a:prstGeom prst="roundRect">
            <a:avLst>
              <a:gd name="adj" fmla="val 12122"/>
            </a:avLst>
          </a:prstGeom>
          <a:noFill/>
          <a:ln>
            <a:solidFill>
              <a:srgbClr val="00649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箭头连接符 54"/>
          <p:cNvCxnSpPr>
            <a:stCxn id="34" idx="0"/>
            <a:endCxn id="19" idx="2"/>
          </p:cNvCxnSpPr>
          <p:nvPr/>
        </p:nvCxnSpPr>
        <p:spPr>
          <a:xfrm flipH="1" flipV="1">
            <a:off x="1844441" y="3408216"/>
            <a:ext cx="25321" cy="61508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34" idx="3"/>
          </p:cNvCxnSpPr>
          <p:nvPr/>
        </p:nvCxnSpPr>
        <p:spPr>
          <a:xfrm flipV="1">
            <a:off x="2878646" y="3436617"/>
            <a:ext cx="1917962" cy="77135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flipH="1">
            <a:off x="2818015" y="6022572"/>
            <a:ext cx="455595" cy="0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上箭头 69"/>
          <p:cNvSpPr/>
          <p:nvPr/>
        </p:nvSpPr>
        <p:spPr>
          <a:xfrm>
            <a:off x="4876261" y="6321187"/>
            <a:ext cx="275923" cy="369332"/>
          </a:xfrm>
          <a:prstGeom prst="upArrow">
            <a:avLst>
              <a:gd name="adj1" fmla="val 37949"/>
              <a:gd name="adj2" fmla="val 50000"/>
            </a:avLst>
          </a:prstGeom>
          <a:solidFill>
            <a:srgbClr val="3F6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4957831" y="5157447"/>
            <a:ext cx="2198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Map Collection</a:t>
            </a:r>
          </a:p>
        </p:txBody>
      </p:sp>
      <p:sp>
        <p:nvSpPr>
          <p:cNvPr id="72" name="上箭头 71"/>
          <p:cNvSpPr/>
          <p:nvPr/>
        </p:nvSpPr>
        <p:spPr>
          <a:xfrm>
            <a:off x="4876261" y="5165266"/>
            <a:ext cx="275923" cy="369332"/>
          </a:xfrm>
          <a:prstGeom prst="upArrow">
            <a:avLst>
              <a:gd name="adj1" fmla="val 37949"/>
              <a:gd name="adj2" fmla="val 50000"/>
            </a:avLst>
          </a:prstGeom>
          <a:solidFill>
            <a:srgbClr val="3F6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/>
        </p:nvSpPr>
        <p:spPr>
          <a:xfrm>
            <a:off x="942911" y="5900360"/>
            <a:ext cx="266008" cy="266008"/>
          </a:xfrm>
          <a:prstGeom prst="rect">
            <a:avLst/>
          </a:prstGeom>
          <a:solidFill>
            <a:srgbClr val="3F6EAA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2" name="矩形 111"/>
          <p:cNvSpPr/>
          <p:nvPr/>
        </p:nvSpPr>
        <p:spPr>
          <a:xfrm>
            <a:off x="1711437" y="5900360"/>
            <a:ext cx="266008" cy="266008"/>
          </a:xfrm>
          <a:prstGeom prst="rect">
            <a:avLst/>
          </a:prstGeom>
          <a:solidFill>
            <a:srgbClr val="3F6EAA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3" name="矩形 112"/>
          <p:cNvSpPr/>
          <p:nvPr/>
        </p:nvSpPr>
        <p:spPr>
          <a:xfrm>
            <a:off x="2479963" y="5900360"/>
            <a:ext cx="266008" cy="266008"/>
          </a:xfrm>
          <a:prstGeom prst="rect">
            <a:avLst/>
          </a:prstGeom>
          <a:solidFill>
            <a:srgbClr val="3F6EAA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73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F6EA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3692</TotalTime>
  <Words>597</Words>
  <Application>Microsoft Office PowerPoint</Application>
  <PresentationFormat>全屏显示(4:3)</PresentationFormat>
  <Paragraphs>194</Paragraphs>
  <Slides>28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微软雅黑</vt:lpstr>
      <vt:lpstr>Consolas</vt:lpstr>
      <vt:lpstr>等线 Light</vt:lpstr>
      <vt:lpstr>Arial</vt:lpstr>
      <vt:lpstr>等线</vt:lpstr>
      <vt:lpstr>Arial</vt:lpstr>
      <vt:lpstr>Calibri</vt:lpstr>
      <vt:lpstr>2016-VI主题-蓝</vt:lpstr>
      <vt:lpstr>A Separate Data Structure For Online Multi-hypothesis Topological Mapping</vt:lpstr>
      <vt:lpstr>目录 Contents</vt:lpstr>
      <vt:lpstr>目录 Contents</vt:lpstr>
      <vt:lpstr>CV Process</vt:lpstr>
      <vt:lpstr>CV Process</vt:lpstr>
      <vt:lpstr>CV Process</vt:lpstr>
      <vt:lpstr>CV Process</vt:lpstr>
      <vt:lpstr>目录 Contents</vt:lpstr>
      <vt:lpstr>Separated storage of hypothesis</vt:lpstr>
      <vt:lpstr>Separated storage of hypothesis</vt:lpstr>
      <vt:lpstr>Separated storage of hypothesis</vt:lpstr>
      <vt:lpstr>Separated storage of hypothesis</vt:lpstr>
      <vt:lpstr>Separated storage of hypothesis</vt:lpstr>
      <vt:lpstr>Separated storage of hypothesis</vt:lpstr>
      <vt:lpstr>Separated storage of hypothesis</vt:lpstr>
      <vt:lpstr>Onboard Implementation</vt:lpstr>
      <vt:lpstr>Simulation Implementation</vt:lpstr>
      <vt:lpstr>UI</vt:lpstr>
      <vt:lpstr>目录 Contents</vt:lpstr>
      <vt:lpstr>A bayesian framework</vt:lpstr>
      <vt:lpstr>A bayesian framework</vt:lpstr>
      <vt:lpstr>A bayesian framework</vt:lpstr>
      <vt:lpstr>A bayesian framework</vt:lpstr>
      <vt:lpstr>The map for simulation</vt:lpstr>
      <vt:lpstr>Result</vt:lpstr>
      <vt:lpstr>Result</vt:lpstr>
      <vt:lpstr>Secret Result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畅阳 龚</cp:lastModifiedBy>
  <cp:revision>217</cp:revision>
  <dcterms:created xsi:type="dcterms:W3CDTF">2016-04-20T02:59:17Z</dcterms:created>
  <dcterms:modified xsi:type="dcterms:W3CDTF">2019-09-27T13:12:18Z</dcterms:modified>
</cp:coreProperties>
</file>